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8" r:id="rId3"/>
    <p:sldId id="257" r:id="rId4"/>
    <p:sldId id="259" r:id="rId5"/>
    <p:sldId id="268" r:id="rId6"/>
    <p:sldId id="269" r:id="rId7"/>
    <p:sldId id="270" r:id="rId8"/>
    <p:sldId id="267" r:id="rId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E3344"/>
    <a:srgbClr val="1E0043"/>
    <a:srgbClr val="34322D"/>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04" d="100"/>
          <a:sy n="104" d="100"/>
        </p:scale>
        <p:origin x="114" y="18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CC2F22-ADE0-63FD-5D0A-771B64C4B30D}"/>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SG"/>
          </a:p>
        </p:txBody>
      </p:sp>
      <p:sp>
        <p:nvSpPr>
          <p:cNvPr id="3" name="Subtitle 2">
            <a:extLst>
              <a:ext uri="{FF2B5EF4-FFF2-40B4-BE49-F238E27FC236}">
                <a16:creationId xmlns:a16="http://schemas.microsoft.com/office/drawing/2014/main" id="{0B4EFB15-2A68-12FB-D244-4318204A7D99}"/>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SG"/>
          </a:p>
        </p:txBody>
      </p:sp>
      <p:sp>
        <p:nvSpPr>
          <p:cNvPr id="4" name="Date Placeholder 3">
            <a:extLst>
              <a:ext uri="{FF2B5EF4-FFF2-40B4-BE49-F238E27FC236}">
                <a16:creationId xmlns:a16="http://schemas.microsoft.com/office/drawing/2014/main" id="{82722ADE-4A2F-F4BF-F666-25AD469BB0AD}"/>
              </a:ext>
            </a:extLst>
          </p:cNvPr>
          <p:cNvSpPr>
            <a:spLocks noGrp="1"/>
          </p:cNvSpPr>
          <p:nvPr>
            <p:ph type="dt" sz="half" idx="10"/>
          </p:nvPr>
        </p:nvSpPr>
        <p:spPr/>
        <p:txBody>
          <a:bodyPr/>
          <a:lstStyle/>
          <a:p>
            <a:fld id="{09875504-63DB-4B32-BDD8-8A24CF4D06EB}" type="datetimeFigureOut">
              <a:rPr lang="en-SG" smtClean="0"/>
              <a:t>03/02/2026</a:t>
            </a:fld>
            <a:endParaRPr lang="en-SG"/>
          </a:p>
        </p:txBody>
      </p:sp>
      <p:sp>
        <p:nvSpPr>
          <p:cNvPr id="5" name="Footer Placeholder 4">
            <a:extLst>
              <a:ext uri="{FF2B5EF4-FFF2-40B4-BE49-F238E27FC236}">
                <a16:creationId xmlns:a16="http://schemas.microsoft.com/office/drawing/2014/main" id="{6478B284-A563-EF4F-D09E-4828E07C14BE}"/>
              </a:ext>
            </a:extLst>
          </p:cNvPr>
          <p:cNvSpPr>
            <a:spLocks noGrp="1"/>
          </p:cNvSpPr>
          <p:nvPr>
            <p:ph type="ftr" sz="quarter" idx="11"/>
          </p:nvPr>
        </p:nvSpPr>
        <p:spPr/>
        <p:txBody>
          <a:bodyPr/>
          <a:lstStyle/>
          <a:p>
            <a:endParaRPr lang="en-SG"/>
          </a:p>
        </p:txBody>
      </p:sp>
      <p:sp>
        <p:nvSpPr>
          <p:cNvPr id="6" name="Slide Number Placeholder 5">
            <a:extLst>
              <a:ext uri="{FF2B5EF4-FFF2-40B4-BE49-F238E27FC236}">
                <a16:creationId xmlns:a16="http://schemas.microsoft.com/office/drawing/2014/main" id="{9A05C88A-8B4D-59CA-52CE-39D2C5CDA828}"/>
              </a:ext>
            </a:extLst>
          </p:cNvPr>
          <p:cNvSpPr>
            <a:spLocks noGrp="1"/>
          </p:cNvSpPr>
          <p:nvPr>
            <p:ph type="sldNum" sz="quarter" idx="12"/>
          </p:nvPr>
        </p:nvSpPr>
        <p:spPr/>
        <p:txBody>
          <a:bodyPr/>
          <a:lstStyle/>
          <a:p>
            <a:fld id="{B7113977-5743-412C-9FF5-755474A5179A}" type="slidenum">
              <a:rPr lang="en-SG" smtClean="0"/>
              <a:t>‹#›</a:t>
            </a:fld>
            <a:endParaRPr lang="en-SG"/>
          </a:p>
        </p:txBody>
      </p:sp>
    </p:spTree>
    <p:extLst>
      <p:ext uri="{BB962C8B-B14F-4D97-AF65-F5344CB8AC3E}">
        <p14:creationId xmlns:p14="http://schemas.microsoft.com/office/powerpoint/2010/main" val="355160734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47A6D2-7656-4EA2-E04F-FF6CF850E42C}"/>
              </a:ext>
            </a:extLst>
          </p:cNvPr>
          <p:cNvSpPr>
            <a:spLocks noGrp="1"/>
          </p:cNvSpPr>
          <p:nvPr>
            <p:ph type="title"/>
          </p:nvPr>
        </p:nvSpPr>
        <p:spPr/>
        <p:txBody>
          <a:bodyPr/>
          <a:lstStyle/>
          <a:p>
            <a:r>
              <a:rPr lang="en-US"/>
              <a:t>Click to edit Master title style</a:t>
            </a:r>
            <a:endParaRPr lang="en-SG"/>
          </a:p>
        </p:txBody>
      </p:sp>
      <p:sp>
        <p:nvSpPr>
          <p:cNvPr id="3" name="Vertical Text Placeholder 2">
            <a:extLst>
              <a:ext uri="{FF2B5EF4-FFF2-40B4-BE49-F238E27FC236}">
                <a16:creationId xmlns:a16="http://schemas.microsoft.com/office/drawing/2014/main" id="{4B92301B-D52B-EE86-F68C-61E0C2635EFE}"/>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4" name="Date Placeholder 3">
            <a:extLst>
              <a:ext uri="{FF2B5EF4-FFF2-40B4-BE49-F238E27FC236}">
                <a16:creationId xmlns:a16="http://schemas.microsoft.com/office/drawing/2014/main" id="{65BC5612-8921-30C7-9E17-9B91661445F8}"/>
              </a:ext>
            </a:extLst>
          </p:cNvPr>
          <p:cNvSpPr>
            <a:spLocks noGrp="1"/>
          </p:cNvSpPr>
          <p:nvPr>
            <p:ph type="dt" sz="half" idx="10"/>
          </p:nvPr>
        </p:nvSpPr>
        <p:spPr/>
        <p:txBody>
          <a:bodyPr/>
          <a:lstStyle/>
          <a:p>
            <a:fld id="{09875504-63DB-4B32-BDD8-8A24CF4D06EB}" type="datetimeFigureOut">
              <a:rPr lang="en-SG" smtClean="0"/>
              <a:t>03/02/2026</a:t>
            </a:fld>
            <a:endParaRPr lang="en-SG"/>
          </a:p>
        </p:txBody>
      </p:sp>
      <p:sp>
        <p:nvSpPr>
          <p:cNvPr id="5" name="Footer Placeholder 4">
            <a:extLst>
              <a:ext uri="{FF2B5EF4-FFF2-40B4-BE49-F238E27FC236}">
                <a16:creationId xmlns:a16="http://schemas.microsoft.com/office/drawing/2014/main" id="{AD74FE97-A60C-C39B-1A1A-59B60359F1DF}"/>
              </a:ext>
            </a:extLst>
          </p:cNvPr>
          <p:cNvSpPr>
            <a:spLocks noGrp="1"/>
          </p:cNvSpPr>
          <p:nvPr>
            <p:ph type="ftr" sz="quarter" idx="11"/>
          </p:nvPr>
        </p:nvSpPr>
        <p:spPr/>
        <p:txBody>
          <a:bodyPr/>
          <a:lstStyle/>
          <a:p>
            <a:endParaRPr lang="en-SG"/>
          </a:p>
        </p:txBody>
      </p:sp>
      <p:sp>
        <p:nvSpPr>
          <p:cNvPr id="6" name="Slide Number Placeholder 5">
            <a:extLst>
              <a:ext uri="{FF2B5EF4-FFF2-40B4-BE49-F238E27FC236}">
                <a16:creationId xmlns:a16="http://schemas.microsoft.com/office/drawing/2014/main" id="{34995840-19F1-FC1C-EB6B-BAD55925C134}"/>
              </a:ext>
            </a:extLst>
          </p:cNvPr>
          <p:cNvSpPr>
            <a:spLocks noGrp="1"/>
          </p:cNvSpPr>
          <p:nvPr>
            <p:ph type="sldNum" sz="quarter" idx="12"/>
          </p:nvPr>
        </p:nvSpPr>
        <p:spPr/>
        <p:txBody>
          <a:bodyPr/>
          <a:lstStyle/>
          <a:p>
            <a:fld id="{B7113977-5743-412C-9FF5-755474A5179A}" type="slidenum">
              <a:rPr lang="en-SG" smtClean="0"/>
              <a:t>‹#›</a:t>
            </a:fld>
            <a:endParaRPr lang="en-SG"/>
          </a:p>
        </p:txBody>
      </p:sp>
    </p:spTree>
    <p:extLst>
      <p:ext uri="{BB962C8B-B14F-4D97-AF65-F5344CB8AC3E}">
        <p14:creationId xmlns:p14="http://schemas.microsoft.com/office/powerpoint/2010/main" val="244580498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31577F24-E0F2-3735-8486-49019606ADA6}"/>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SG"/>
          </a:p>
        </p:txBody>
      </p:sp>
      <p:sp>
        <p:nvSpPr>
          <p:cNvPr id="3" name="Vertical Text Placeholder 2">
            <a:extLst>
              <a:ext uri="{FF2B5EF4-FFF2-40B4-BE49-F238E27FC236}">
                <a16:creationId xmlns:a16="http://schemas.microsoft.com/office/drawing/2014/main" id="{60FC5FE1-BE7B-883F-DCC0-4DE3C5022101}"/>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4" name="Date Placeholder 3">
            <a:extLst>
              <a:ext uri="{FF2B5EF4-FFF2-40B4-BE49-F238E27FC236}">
                <a16:creationId xmlns:a16="http://schemas.microsoft.com/office/drawing/2014/main" id="{FC662272-0F43-1315-0BF6-5B74DA7CE527}"/>
              </a:ext>
            </a:extLst>
          </p:cNvPr>
          <p:cNvSpPr>
            <a:spLocks noGrp="1"/>
          </p:cNvSpPr>
          <p:nvPr>
            <p:ph type="dt" sz="half" idx="10"/>
          </p:nvPr>
        </p:nvSpPr>
        <p:spPr/>
        <p:txBody>
          <a:bodyPr/>
          <a:lstStyle/>
          <a:p>
            <a:fld id="{09875504-63DB-4B32-BDD8-8A24CF4D06EB}" type="datetimeFigureOut">
              <a:rPr lang="en-SG" smtClean="0"/>
              <a:t>03/02/2026</a:t>
            </a:fld>
            <a:endParaRPr lang="en-SG"/>
          </a:p>
        </p:txBody>
      </p:sp>
      <p:sp>
        <p:nvSpPr>
          <p:cNvPr id="5" name="Footer Placeholder 4">
            <a:extLst>
              <a:ext uri="{FF2B5EF4-FFF2-40B4-BE49-F238E27FC236}">
                <a16:creationId xmlns:a16="http://schemas.microsoft.com/office/drawing/2014/main" id="{A25B078B-3653-F7B5-CD67-C55712D4EEF8}"/>
              </a:ext>
            </a:extLst>
          </p:cNvPr>
          <p:cNvSpPr>
            <a:spLocks noGrp="1"/>
          </p:cNvSpPr>
          <p:nvPr>
            <p:ph type="ftr" sz="quarter" idx="11"/>
          </p:nvPr>
        </p:nvSpPr>
        <p:spPr/>
        <p:txBody>
          <a:bodyPr/>
          <a:lstStyle/>
          <a:p>
            <a:endParaRPr lang="en-SG"/>
          </a:p>
        </p:txBody>
      </p:sp>
      <p:sp>
        <p:nvSpPr>
          <p:cNvPr id="6" name="Slide Number Placeholder 5">
            <a:extLst>
              <a:ext uri="{FF2B5EF4-FFF2-40B4-BE49-F238E27FC236}">
                <a16:creationId xmlns:a16="http://schemas.microsoft.com/office/drawing/2014/main" id="{23B60E1B-92EE-DD21-A0E5-A6222F019C81}"/>
              </a:ext>
            </a:extLst>
          </p:cNvPr>
          <p:cNvSpPr>
            <a:spLocks noGrp="1"/>
          </p:cNvSpPr>
          <p:nvPr>
            <p:ph type="sldNum" sz="quarter" idx="12"/>
          </p:nvPr>
        </p:nvSpPr>
        <p:spPr/>
        <p:txBody>
          <a:bodyPr/>
          <a:lstStyle/>
          <a:p>
            <a:fld id="{B7113977-5743-412C-9FF5-755474A5179A}" type="slidenum">
              <a:rPr lang="en-SG" smtClean="0"/>
              <a:t>‹#›</a:t>
            </a:fld>
            <a:endParaRPr lang="en-SG"/>
          </a:p>
        </p:txBody>
      </p:sp>
    </p:spTree>
    <p:extLst>
      <p:ext uri="{BB962C8B-B14F-4D97-AF65-F5344CB8AC3E}">
        <p14:creationId xmlns:p14="http://schemas.microsoft.com/office/powerpoint/2010/main" val="19187242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7B48E2-0AF2-799C-55EA-76AB78B47678}"/>
              </a:ext>
            </a:extLst>
          </p:cNvPr>
          <p:cNvSpPr>
            <a:spLocks noGrp="1"/>
          </p:cNvSpPr>
          <p:nvPr>
            <p:ph type="title"/>
          </p:nvPr>
        </p:nvSpPr>
        <p:spPr/>
        <p:txBody>
          <a:bodyPr/>
          <a:lstStyle/>
          <a:p>
            <a:r>
              <a:rPr lang="en-US"/>
              <a:t>Click to edit Master title style</a:t>
            </a:r>
            <a:endParaRPr lang="en-SG"/>
          </a:p>
        </p:txBody>
      </p:sp>
      <p:sp>
        <p:nvSpPr>
          <p:cNvPr id="3" name="Content Placeholder 2">
            <a:extLst>
              <a:ext uri="{FF2B5EF4-FFF2-40B4-BE49-F238E27FC236}">
                <a16:creationId xmlns:a16="http://schemas.microsoft.com/office/drawing/2014/main" id="{E9E52F45-85D3-5610-E215-F317D5C9EBC7}"/>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4" name="Date Placeholder 3">
            <a:extLst>
              <a:ext uri="{FF2B5EF4-FFF2-40B4-BE49-F238E27FC236}">
                <a16:creationId xmlns:a16="http://schemas.microsoft.com/office/drawing/2014/main" id="{C1DB3885-8C5A-5A0C-B428-DACBE1A2F490}"/>
              </a:ext>
            </a:extLst>
          </p:cNvPr>
          <p:cNvSpPr>
            <a:spLocks noGrp="1"/>
          </p:cNvSpPr>
          <p:nvPr>
            <p:ph type="dt" sz="half" idx="10"/>
          </p:nvPr>
        </p:nvSpPr>
        <p:spPr/>
        <p:txBody>
          <a:bodyPr/>
          <a:lstStyle/>
          <a:p>
            <a:fld id="{09875504-63DB-4B32-BDD8-8A24CF4D06EB}" type="datetimeFigureOut">
              <a:rPr lang="en-SG" smtClean="0"/>
              <a:t>03/02/2026</a:t>
            </a:fld>
            <a:endParaRPr lang="en-SG"/>
          </a:p>
        </p:txBody>
      </p:sp>
      <p:sp>
        <p:nvSpPr>
          <p:cNvPr id="5" name="Footer Placeholder 4">
            <a:extLst>
              <a:ext uri="{FF2B5EF4-FFF2-40B4-BE49-F238E27FC236}">
                <a16:creationId xmlns:a16="http://schemas.microsoft.com/office/drawing/2014/main" id="{BB815E42-57B4-EDF3-5F57-2F91452FB9C7}"/>
              </a:ext>
            </a:extLst>
          </p:cNvPr>
          <p:cNvSpPr>
            <a:spLocks noGrp="1"/>
          </p:cNvSpPr>
          <p:nvPr>
            <p:ph type="ftr" sz="quarter" idx="11"/>
          </p:nvPr>
        </p:nvSpPr>
        <p:spPr/>
        <p:txBody>
          <a:bodyPr/>
          <a:lstStyle/>
          <a:p>
            <a:endParaRPr lang="en-SG"/>
          </a:p>
        </p:txBody>
      </p:sp>
      <p:sp>
        <p:nvSpPr>
          <p:cNvPr id="6" name="Slide Number Placeholder 5">
            <a:extLst>
              <a:ext uri="{FF2B5EF4-FFF2-40B4-BE49-F238E27FC236}">
                <a16:creationId xmlns:a16="http://schemas.microsoft.com/office/drawing/2014/main" id="{EA1E3123-6707-E84B-A86C-95386CFAB2FC}"/>
              </a:ext>
            </a:extLst>
          </p:cNvPr>
          <p:cNvSpPr>
            <a:spLocks noGrp="1"/>
          </p:cNvSpPr>
          <p:nvPr>
            <p:ph type="sldNum" sz="quarter" idx="12"/>
          </p:nvPr>
        </p:nvSpPr>
        <p:spPr/>
        <p:txBody>
          <a:bodyPr/>
          <a:lstStyle/>
          <a:p>
            <a:fld id="{B7113977-5743-412C-9FF5-755474A5179A}" type="slidenum">
              <a:rPr lang="en-SG" smtClean="0"/>
              <a:t>‹#›</a:t>
            </a:fld>
            <a:endParaRPr lang="en-SG"/>
          </a:p>
        </p:txBody>
      </p:sp>
    </p:spTree>
    <p:extLst>
      <p:ext uri="{BB962C8B-B14F-4D97-AF65-F5344CB8AC3E}">
        <p14:creationId xmlns:p14="http://schemas.microsoft.com/office/powerpoint/2010/main" val="281639953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DE3840-AD75-AEC2-C7BB-AB9855D264C8}"/>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SG"/>
          </a:p>
        </p:txBody>
      </p:sp>
      <p:sp>
        <p:nvSpPr>
          <p:cNvPr id="3" name="Text Placeholder 2">
            <a:extLst>
              <a:ext uri="{FF2B5EF4-FFF2-40B4-BE49-F238E27FC236}">
                <a16:creationId xmlns:a16="http://schemas.microsoft.com/office/drawing/2014/main" id="{890C52E1-01EF-64B8-99C2-212A77A7D772}"/>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20C40C47-06C7-2A47-1B55-F01470A5E1D7}"/>
              </a:ext>
            </a:extLst>
          </p:cNvPr>
          <p:cNvSpPr>
            <a:spLocks noGrp="1"/>
          </p:cNvSpPr>
          <p:nvPr>
            <p:ph type="dt" sz="half" idx="10"/>
          </p:nvPr>
        </p:nvSpPr>
        <p:spPr/>
        <p:txBody>
          <a:bodyPr/>
          <a:lstStyle/>
          <a:p>
            <a:fld id="{09875504-63DB-4B32-BDD8-8A24CF4D06EB}" type="datetimeFigureOut">
              <a:rPr lang="en-SG" smtClean="0"/>
              <a:t>03/02/2026</a:t>
            </a:fld>
            <a:endParaRPr lang="en-SG"/>
          </a:p>
        </p:txBody>
      </p:sp>
      <p:sp>
        <p:nvSpPr>
          <p:cNvPr id="5" name="Footer Placeholder 4">
            <a:extLst>
              <a:ext uri="{FF2B5EF4-FFF2-40B4-BE49-F238E27FC236}">
                <a16:creationId xmlns:a16="http://schemas.microsoft.com/office/drawing/2014/main" id="{8C39B100-099D-D500-DC81-A8A9938F046C}"/>
              </a:ext>
            </a:extLst>
          </p:cNvPr>
          <p:cNvSpPr>
            <a:spLocks noGrp="1"/>
          </p:cNvSpPr>
          <p:nvPr>
            <p:ph type="ftr" sz="quarter" idx="11"/>
          </p:nvPr>
        </p:nvSpPr>
        <p:spPr/>
        <p:txBody>
          <a:bodyPr/>
          <a:lstStyle/>
          <a:p>
            <a:endParaRPr lang="en-SG"/>
          </a:p>
        </p:txBody>
      </p:sp>
      <p:sp>
        <p:nvSpPr>
          <p:cNvPr id="6" name="Slide Number Placeholder 5">
            <a:extLst>
              <a:ext uri="{FF2B5EF4-FFF2-40B4-BE49-F238E27FC236}">
                <a16:creationId xmlns:a16="http://schemas.microsoft.com/office/drawing/2014/main" id="{1C37B992-6F17-C7AD-50F9-DE395647A7D7}"/>
              </a:ext>
            </a:extLst>
          </p:cNvPr>
          <p:cNvSpPr>
            <a:spLocks noGrp="1"/>
          </p:cNvSpPr>
          <p:nvPr>
            <p:ph type="sldNum" sz="quarter" idx="12"/>
          </p:nvPr>
        </p:nvSpPr>
        <p:spPr/>
        <p:txBody>
          <a:bodyPr/>
          <a:lstStyle/>
          <a:p>
            <a:fld id="{B7113977-5743-412C-9FF5-755474A5179A}" type="slidenum">
              <a:rPr lang="en-SG" smtClean="0"/>
              <a:t>‹#›</a:t>
            </a:fld>
            <a:endParaRPr lang="en-SG"/>
          </a:p>
        </p:txBody>
      </p:sp>
    </p:spTree>
    <p:extLst>
      <p:ext uri="{BB962C8B-B14F-4D97-AF65-F5344CB8AC3E}">
        <p14:creationId xmlns:p14="http://schemas.microsoft.com/office/powerpoint/2010/main" val="192155248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FB8D82-5123-3036-34C4-4F06A610FEA9}"/>
              </a:ext>
            </a:extLst>
          </p:cNvPr>
          <p:cNvSpPr>
            <a:spLocks noGrp="1"/>
          </p:cNvSpPr>
          <p:nvPr>
            <p:ph type="title"/>
          </p:nvPr>
        </p:nvSpPr>
        <p:spPr/>
        <p:txBody>
          <a:bodyPr/>
          <a:lstStyle/>
          <a:p>
            <a:r>
              <a:rPr lang="en-US"/>
              <a:t>Click to edit Master title style</a:t>
            </a:r>
            <a:endParaRPr lang="en-SG"/>
          </a:p>
        </p:txBody>
      </p:sp>
      <p:sp>
        <p:nvSpPr>
          <p:cNvPr id="3" name="Content Placeholder 2">
            <a:extLst>
              <a:ext uri="{FF2B5EF4-FFF2-40B4-BE49-F238E27FC236}">
                <a16:creationId xmlns:a16="http://schemas.microsoft.com/office/drawing/2014/main" id="{9B0107C2-B039-96D6-1F80-3DC333912C08}"/>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4" name="Content Placeholder 3">
            <a:extLst>
              <a:ext uri="{FF2B5EF4-FFF2-40B4-BE49-F238E27FC236}">
                <a16:creationId xmlns:a16="http://schemas.microsoft.com/office/drawing/2014/main" id="{1EC89E14-FFED-7469-8370-A30097F02B0A}"/>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5" name="Date Placeholder 4">
            <a:extLst>
              <a:ext uri="{FF2B5EF4-FFF2-40B4-BE49-F238E27FC236}">
                <a16:creationId xmlns:a16="http://schemas.microsoft.com/office/drawing/2014/main" id="{8E12D94A-69CB-BE83-1DCD-78F84F8088C0}"/>
              </a:ext>
            </a:extLst>
          </p:cNvPr>
          <p:cNvSpPr>
            <a:spLocks noGrp="1"/>
          </p:cNvSpPr>
          <p:nvPr>
            <p:ph type="dt" sz="half" idx="10"/>
          </p:nvPr>
        </p:nvSpPr>
        <p:spPr/>
        <p:txBody>
          <a:bodyPr/>
          <a:lstStyle/>
          <a:p>
            <a:fld id="{09875504-63DB-4B32-BDD8-8A24CF4D06EB}" type="datetimeFigureOut">
              <a:rPr lang="en-SG" smtClean="0"/>
              <a:t>03/02/2026</a:t>
            </a:fld>
            <a:endParaRPr lang="en-SG"/>
          </a:p>
        </p:txBody>
      </p:sp>
      <p:sp>
        <p:nvSpPr>
          <p:cNvPr id="6" name="Footer Placeholder 5">
            <a:extLst>
              <a:ext uri="{FF2B5EF4-FFF2-40B4-BE49-F238E27FC236}">
                <a16:creationId xmlns:a16="http://schemas.microsoft.com/office/drawing/2014/main" id="{79F3F1CD-5B31-D0F1-30C5-A54F19927523}"/>
              </a:ext>
            </a:extLst>
          </p:cNvPr>
          <p:cNvSpPr>
            <a:spLocks noGrp="1"/>
          </p:cNvSpPr>
          <p:nvPr>
            <p:ph type="ftr" sz="quarter" idx="11"/>
          </p:nvPr>
        </p:nvSpPr>
        <p:spPr/>
        <p:txBody>
          <a:bodyPr/>
          <a:lstStyle/>
          <a:p>
            <a:endParaRPr lang="en-SG"/>
          </a:p>
        </p:txBody>
      </p:sp>
      <p:sp>
        <p:nvSpPr>
          <p:cNvPr id="7" name="Slide Number Placeholder 6">
            <a:extLst>
              <a:ext uri="{FF2B5EF4-FFF2-40B4-BE49-F238E27FC236}">
                <a16:creationId xmlns:a16="http://schemas.microsoft.com/office/drawing/2014/main" id="{AFAF90F5-ABDE-7FD5-256B-CDB4742C922F}"/>
              </a:ext>
            </a:extLst>
          </p:cNvPr>
          <p:cNvSpPr>
            <a:spLocks noGrp="1"/>
          </p:cNvSpPr>
          <p:nvPr>
            <p:ph type="sldNum" sz="quarter" idx="12"/>
          </p:nvPr>
        </p:nvSpPr>
        <p:spPr/>
        <p:txBody>
          <a:bodyPr/>
          <a:lstStyle/>
          <a:p>
            <a:fld id="{B7113977-5743-412C-9FF5-755474A5179A}" type="slidenum">
              <a:rPr lang="en-SG" smtClean="0"/>
              <a:t>‹#›</a:t>
            </a:fld>
            <a:endParaRPr lang="en-SG"/>
          </a:p>
        </p:txBody>
      </p:sp>
    </p:spTree>
    <p:extLst>
      <p:ext uri="{BB962C8B-B14F-4D97-AF65-F5344CB8AC3E}">
        <p14:creationId xmlns:p14="http://schemas.microsoft.com/office/powerpoint/2010/main" val="360681436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DDB3EF-A93C-7D07-327B-7981362C26B8}"/>
              </a:ext>
            </a:extLst>
          </p:cNvPr>
          <p:cNvSpPr>
            <a:spLocks noGrp="1"/>
          </p:cNvSpPr>
          <p:nvPr>
            <p:ph type="title"/>
          </p:nvPr>
        </p:nvSpPr>
        <p:spPr>
          <a:xfrm>
            <a:off x="839788" y="365125"/>
            <a:ext cx="10515600" cy="1325563"/>
          </a:xfrm>
        </p:spPr>
        <p:txBody>
          <a:bodyPr/>
          <a:lstStyle/>
          <a:p>
            <a:r>
              <a:rPr lang="en-US"/>
              <a:t>Click to edit Master title style</a:t>
            </a:r>
            <a:endParaRPr lang="en-SG"/>
          </a:p>
        </p:txBody>
      </p:sp>
      <p:sp>
        <p:nvSpPr>
          <p:cNvPr id="3" name="Text Placeholder 2">
            <a:extLst>
              <a:ext uri="{FF2B5EF4-FFF2-40B4-BE49-F238E27FC236}">
                <a16:creationId xmlns:a16="http://schemas.microsoft.com/office/drawing/2014/main" id="{BC097513-93AA-1764-076B-98553F51EF1C}"/>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4FF0A74D-7054-8396-C9FA-ACD7A0D529CC}"/>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5" name="Text Placeholder 4">
            <a:extLst>
              <a:ext uri="{FF2B5EF4-FFF2-40B4-BE49-F238E27FC236}">
                <a16:creationId xmlns:a16="http://schemas.microsoft.com/office/drawing/2014/main" id="{FBBA5DCE-7F6A-5243-0B41-033EBCB716DE}"/>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BAC77561-7924-E11E-F2FB-9F3E82F50768}"/>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7" name="Date Placeholder 6">
            <a:extLst>
              <a:ext uri="{FF2B5EF4-FFF2-40B4-BE49-F238E27FC236}">
                <a16:creationId xmlns:a16="http://schemas.microsoft.com/office/drawing/2014/main" id="{032611FE-9EA7-35CA-5824-50E9A3AD48DD}"/>
              </a:ext>
            </a:extLst>
          </p:cNvPr>
          <p:cNvSpPr>
            <a:spLocks noGrp="1"/>
          </p:cNvSpPr>
          <p:nvPr>
            <p:ph type="dt" sz="half" idx="10"/>
          </p:nvPr>
        </p:nvSpPr>
        <p:spPr/>
        <p:txBody>
          <a:bodyPr/>
          <a:lstStyle/>
          <a:p>
            <a:fld id="{09875504-63DB-4B32-BDD8-8A24CF4D06EB}" type="datetimeFigureOut">
              <a:rPr lang="en-SG" smtClean="0"/>
              <a:t>03/02/2026</a:t>
            </a:fld>
            <a:endParaRPr lang="en-SG"/>
          </a:p>
        </p:txBody>
      </p:sp>
      <p:sp>
        <p:nvSpPr>
          <p:cNvPr id="8" name="Footer Placeholder 7">
            <a:extLst>
              <a:ext uri="{FF2B5EF4-FFF2-40B4-BE49-F238E27FC236}">
                <a16:creationId xmlns:a16="http://schemas.microsoft.com/office/drawing/2014/main" id="{0A37B897-8E2C-6446-DACE-41A8EFF203C0}"/>
              </a:ext>
            </a:extLst>
          </p:cNvPr>
          <p:cNvSpPr>
            <a:spLocks noGrp="1"/>
          </p:cNvSpPr>
          <p:nvPr>
            <p:ph type="ftr" sz="quarter" idx="11"/>
          </p:nvPr>
        </p:nvSpPr>
        <p:spPr/>
        <p:txBody>
          <a:bodyPr/>
          <a:lstStyle/>
          <a:p>
            <a:endParaRPr lang="en-SG"/>
          </a:p>
        </p:txBody>
      </p:sp>
      <p:sp>
        <p:nvSpPr>
          <p:cNvPr id="9" name="Slide Number Placeholder 8">
            <a:extLst>
              <a:ext uri="{FF2B5EF4-FFF2-40B4-BE49-F238E27FC236}">
                <a16:creationId xmlns:a16="http://schemas.microsoft.com/office/drawing/2014/main" id="{941D28A7-F3E6-646F-41D8-D465AF1997DC}"/>
              </a:ext>
            </a:extLst>
          </p:cNvPr>
          <p:cNvSpPr>
            <a:spLocks noGrp="1"/>
          </p:cNvSpPr>
          <p:nvPr>
            <p:ph type="sldNum" sz="quarter" idx="12"/>
          </p:nvPr>
        </p:nvSpPr>
        <p:spPr/>
        <p:txBody>
          <a:bodyPr/>
          <a:lstStyle/>
          <a:p>
            <a:fld id="{B7113977-5743-412C-9FF5-755474A5179A}" type="slidenum">
              <a:rPr lang="en-SG" smtClean="0"/>
              <a:t>‹#›</a:t>
            </a:fld>
            <a:endParaRPr lang="en-SG"/>
          </a:p>
        </p:txBody>
      </p:sp>
    </p:spTree>
    <p:extLst>
      <p:ext uri="{BB962C8B-B14F-4D97-AF65-F5344CB8AC3E}">
        <p14:creationId xmlns:p14="http://schemas.microsoft.com/office/powerpoint/2010/main" val="162592499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E7FA45-CDF4-C2F6-A31E-0D7F87F0A0A4}"/>
              </a:ext>
            </a:extLst>
          </p:cNvPr>
          <p:cNvSpPr>
            <a:spLocks noGrp="1"/>
          </p:cNvSpPr>
          <p:nvPr>
            <p:ph type="title"/>
          </p:nvPr>
        </p:nvSpPr>
        <p:spPr/>
        <p:txBody>
          <a:bodyPr/>
          <a:lstStyle/>
          <a:p>
            <a:r>
              <a:rPr lang="en-US"/>
              <a:t>Click to edit Master title style</a:t>
            </a:r>
            <a:endParaRPr lang="en-SG"/>
          </a:p>
        </p:txBody>
      </p:sp>
      <p:sp>
        <p:nvSpPr>
          <p:cNvPr id="3" name="Date Placeholder 2">
            <a:extLst>
              <a:ext uri="{FF2B5EF4-FFF2-40B4-BE49-F238E27FC236}">
                <a16:creationId xmlns:a16="http://schemas.microsoft.com/office/drawing/2014/main" id="{C95B5480-4022-4F07-9669-D22E89002952}"/>
              </a:ext>
            </a:extLst>
          </p:cNvPr>
          <p:cNvSpPr>
            <a:spLocks noGrp="1"/>
          </p:cNvSpPr>
          <p:nvPr>
            <p:ph type="dt" sz="half" idx="10"/>
          </p:nvPr>
        </p:nvSpPr>
        <p:spPr/>
        <p:txBody>
          <a:bodyPr/>
          <a:lstStyle/>
          <a:p>
            <a:fld id="{09875504-63DB-4B32-BDD8-8A24CF4D06EB}" type="datetimeFigureOut">
              <a:rPr lang="en-SG" smtClean="0"/>
              <a:t>03/02/2026</a:t>
            </a:fld>
            <a:endParaRPr lang="en-SG"/>
          </a:p>
        </p:txBody>
      </p:sp>
      <p:sp>
        <p:nvSpPr>
          <p:cNvPr id="4" name="Footer Placeholder 3">
            <a:extLst>
              <a:ext uri="{FF2B5EF4-FFF2-40B4-BE49-F238E27FC236}">
                <a16:creationId xmlns:a16="http://schemas.microsoft.com/office/drawing/2014/main" id="{323B17DC-7E3B-C0AD-82EC-075F37753CBD}"/>
              </a:ext>
            </a:extLst>
          </p:cNvPr>
          <p:cNvSpPr>
            <a:spLocks noGrp="1"/>
          </p:cNvSpPr>
          <p:nvPr>
            <p:ph type="ftr" sz="quarter" idx="11"/>
          </p:nvPr>
        </p:nvSpPr>
        <p:spPr/>
        <p:txBody>
          <a:bodyPr/>
          <a:lstStyle/>
          <a:p>
            <a:endParaRPr lang="en-SG"/>
          </a:p>
        </p:txBody>
      </p:sp>
      <p:sp>
        <p:nvSpPr>
          <p:cNvPr id="5" name="Slide Number Placeholder 4">
            <a:extLst>
              <a:ext uri="{FF2B5EF4-FFF2-40B4-BE49-F238E27FC236}">
                <a16:creationId xmlns:a16="http://schemas.microsoft.com/office/drawing/2014/main" id="{595E84C3-855B-9233-6062-681F128B35D2}"/>
              </a:ext>
            </a:extLst>
          </p:cNvPr>
          <p:cNvSpPr>
            <a:spLocks noGrp="1"/>
          </p:cNvSpPr>
          <p:nvPr>
            <p:ph type="sldNum" sz="quarter" idx="12"/>
          </p:nvPr>
        </p:nvSpPr>
        <p:spPr/>
        <p:txBody>
          <a:bodyPr/>
          <a:lstStyle/>
          <a:p>
            <a:fld id="{B7113977-5743-412C-9FF5-755474A5179A}" type="slidenum">
              <a:rPr lang="en-SG" smtClean="0"/>
              <a:t>‹#›</a:t>
            </a:fld>
            <a:endParaRPr lang="en-SG"/>
          </a:p>
        </p:txBody>
      </p:sp>
    </p:spTree>
    <p:extLst>
      <p:ext uri="{BB962C8B-B14F-4D97-AF65-F5344CB8AC3E}">
        <p14:creationId xmlns:p14="http://schemas.microsoft.com/office/powerpoint/2010/main" val="365074406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E674E7A4-6B89-1832-9B00-A98418A37B18}"/>
              </a:ext>
            </a:extLst>
          </p:cNvPr>
          <p:cNvSpPr>
            <a:spLocks noGrp="1"/>
          </p:cNvSpPr>
          <p:nvPr>
            <p:ph type="dt" sz="half" idx="10"/>
          </p:nvPr>
        </p:nvSpPr>
        <p:spPr/>
        <p:txBody>
          <a:bodyPr/>
          <a:lstStyle/>
          <a:p>
            <a:fld id="{09875504-63DB-4B32-BDD8-8A24CF4D06EB}" type="datetimeFigureOut">
              <a:rPr lang="en-SG" smtClean="0"/>
              <a:t>03/02/2026</a:t>
            </a:fld>
            <a:endParaRPr lang="en-SG"/>
          </a:p>
        </p:txBody>
      </p:sp>
      <p:sp>
        <p:nvSpPr>
          <p:cNvPr id="3" name="Footer Placeholder 2">
            <a:extLst>
              <a:ext uri="{FF2B5EF4-FFF2-40B4-BE49-F238E27FC236}">
                <a16:creationId xmlns:a16="http://schemas.microsoft.com/office/drawing/2014/main" id="{0E87825B-772D-EE11-DD42-BAA0E496696F}"/>
              </a:ext>
            </a:extLst>
          </p:cNvPr>
          <p:cNvSpPr>
            <a:spLocks noGrp="1"/>
          </p:cNvSpPr>
          <p:nvPr>
            <p:ph type="ftr" sz="quarter" idx="11"/>
          </p:nvPr>
        </p:nvSpPr>
        <p:spPr/>
        <p:txBody>
          <a:bodyPr/>
          <a:lstStyle/>
          <a:p>
            <a:endParaRPr lang="en-SG"/>
          </a:p>
        </p:txBody>
      </p:sp>
      <p:sp>
        <p:nvSpPr>
          <p:cNvPr id="4" name="Slide Number Placeholder 3">
            <a:extLst>
              <a:ext uri="{FF2B5EF4-FFF2-40B4-BE49-F238E27FC236}">
                <a16:creationId xmlns:a16="http://schemas.microsoft.com/office/drawing/2014/main" id="{06D9350C-26CA-BB30-0309-2A01A766E0C8}"/>
              </a:ext>
            </a:extLst>
          </p:cNvPr>
          <p:cNvSpPr>
            <a:spLocks noGrp="1"/>
          </p:cNvSpPr>
          <p:nvPr>
            <p:ph type="sldNum" sz="quarter" idx="12"/>
          </p:nvPr>
        </p:nvSpPr>
        <p:spPr/>
        <p:txBody>
          <a:bodyPr/>
          <a:lstStyle/>
          <a:p>
            <a:fld id="{B7113977-5743-412C-9FF5-755474A5179A}" type="slidenum">
              <a:rPr lang="en-SG" smtClean="0"/>
              <a:t>‹#›</a:t>
            </a:fld>
            <a:endParaRPr lang="en-SG"/>
          </a:p>
        </p:txBody>
      </p:sp>
    </p:spTree>
    <p:extLst>
      <p:ext uri="{BB962C8B-B14F-4D97-AF65-F5344CB8AC3E}">
        <p14:creationId xmlns:p14="http://schemas.microsoft.com/office/powerpoint/2010/main" val="283080481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73E6FA-4A0F-9603-C861-3D40B29C7EEA}"/>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SG"/>
          </a:p>
        </p:txBody>
      </p:sp>
      <p:sp>
        <p:nvSpPr>
          <p:cNvPr id="3" name="Content Placeholder 2">
            <a:extLst>
              <a:ext uri="{FF2B5EF4-FFF2-40B4-BE49-F238E27FC236}">
                <a16:creationId xmlns:a16="http://schemas.microsoft.com/office/drawing/2014/main" id="{CFAE35F7-A487-253E-E7A4-1ED172134E18}"/>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4" name="Text Placeholder 3">
            <a:extLst>
              <a:ext uri="{FF2B5EF4-FFF2-40B4-BE49-F238E27FC236}">
                <a16:creationId xmlns:a16="http://schemas.microsoft.com/office/drawing/2014/main" id="{A4915E0C-D8ED-DB24-F772-5716B633985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1622E52A-CC73-FB48-77E5-26E681D465C9}"/>
              </a:ext>
            </a:extLst>
          </p:cNvPr>
          <p:cNvSpPr>
            <a:spLocks noGrp="1"/>
          </p:cNvSpPr>
          <p:nvPr>
            <p:ph type="dt" sz="half" idx="10"/>
          </p:nvPr>
        </p:nvSpPr>
        <p:spPr/>
        <p:txBody>
          <a:bodyPr/>
          <a:lstStyle/>
          <a:p>
            <a:fld id="{09875504-63DB-4B32-BDD8-8A24CF4D06EB}" type="datetimeFigureOut">
              <a:rPr lang="en-SG" smtClean="0"/>
              <a:t>03/02/2026</a:t>
            </a:fld>
            <a:endParaRPr lang="en-SG"/>
          </a:p>
        </p:txBody>
      </p:sp>
      <p:sp>
        <p:nvSpPr>
          <p:cNvPr id="6" name="Footer Placeholder 5">
            <a:extLst>
              <a:ext uri="{FF2B5EF4-FFF2-40B4-BE49-F238E27FC236}">
                <a16:creationId xmlns:a16="http://schemas.microsoft.com/office/drawing/2014/main" id="{DBAA3EC8-586A-8D3F-24D5-B1FCF9B6406E}"/>
              </a:ext>
            </a:extLst>
          </p:cNvPr>
          <p:cNvSpPr>
            <a:spLocks noGrp="1"/>
          </p:cNvSpPr>
          <p:nvPr>
            <p:ph type="ftr" sz="quarter" idx="11"/>
          </p:nvPr>
        </p:nvSpPr>
        <p:spPr/>
        <p:txBody>
          <a:bodyPr/>
          <a:lstStyle/>
          <a:p>
            <a:endParaRPr lang="en-SG"/>
          </a:p>
        </p:txBody>
      </p:sp>
      <p:sp>
        <p:nvSpPr>
          <p:cNvPr id="7" name="Slide Number Placeholder 6">
            <a:extLst>
              <a:ext uri="{FF2B5EF4-FFF2-40B4-BE49-F238E27FC236}">
                <a16:creationId xmlns:a16="http://schemas.microsoft.com/office/drawing/2014/main" id="{378EC2DF-B861-3A29-83A1-8392A231F37E}"/>
              </a:ext>
            </a:extLst>
          </p:cNvPr>
          <p:cNvSpPr>
            <a:spLocks noGrp="1"/>
          </p:cNvSpPr>
          <p:nvPr>
            <p:ph type="sldNum" sz="quarter" idx="12"/>
          </p:nvPr>
        </p:nvSpPr>
        <p:spPr/>
        <p:txBody>
          <a:bodyPr/>
          <a:lstStyle/>
          <a:p>
            <a:fld id="{B7113977-5743-412C-9FF5-755474A5179A}" type="slidenum">
              <a:rPr lang="en-SG" smtClean="0"/>
              <a:t>‹#›</a:t>
            </a:fld>
            <a:endParaRPr lang="en-SG"/>
          </a:p>
        </p:txBody>
      </p:sp>
    </p:spTree>
    <p:extLst>
      <p:ext uri="{BB962C8B-B14F-4D97-AF65-F5344CB8AC3E}">
        <p14:creationId xmlns:p14="http://schemas.microsoft.com/office/powerpoint/2010/main" val="16233201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7C76D8-94A8-5D48-8F03-41AE7F0BD882}"/>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SG"/>
          </a:p>
        </p:txBody>
      </p:sp>
      <p:sp>
        <p:nvSpPr>
          <p:cNvPr id="3" name="Picture Placeholder 2">
            <a:extLst>
              <a:ext uri="{FF2B5EF4-FFF2-40B4-BE49-F238E27FC236}">
                <a16:creationId xmlns:a16="http://schemas.microsoft.com/office/drawing/2014/main" id="{013D6560-BB6A-995B-5E3E-7AAD90D69A76}"/>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SG"/>
          </a:p>
        </p:txBody>
      </p:sp>
      <p:sp>
        <p:nvSpPr>
          <p:cNvPr id="4" name="Text Placeholder 3">
            <a:extLst>
              <a:ext uri="{FF2B5EF4-FFF2-40B4-BE49-F238E27FC236}">
                <a16:creationId xmlns:a16="http://schemas.microsoft.com/office/drawing/2014/main" id="{7961602A-A57E-B9BF-C18F-0C93A8879CC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F00D27F1-2CEB-AFFD-7779-76172B9211F3}"/>
              </a:ext>
            </a:extLst>
          </p:cNvPr>
          <p:cNvSpPr>
            <a:spLocks noGrp="1"/>
          </p:cNvSpPr>
          <p:nvPr>
            <p:ph type="dt" sz="half" idx="10"/>
          </p:nvPr>
        </p:nvSpPr>
        <p:spPr/>
        <p:txBody>
          <a:bodyPr/>
          <a:lstStyle/>
          <a:p>
            <a:fld id="{09875504-63DB-4B32-BDD8-8A24CF4D06EB}" type="datetimeFigureOut">
              <a:rPr lang="en-SG" smtClean="0"/>
              <a:t>03/02/2026</a:t>
            </a:fld>
            <a:endParaRPr lang="en-SG"/>
          </a:p>
        </p:txBody>
      </p:sp>
      <p:sp>
        <p:nvSpPr>
          <p:cNvPr id="6" name="Footer Placeholder 5">
            <a:extLst>
              <a:ext uri="{FF2B5EF4-FFF2-40B4-BE49-F238E27FC236}">
                <a16:creationId xmlns:a16="http://schemas.microsoft.com/office/drawing/2014/main" id="{8DB195B9-AEAF-B362-AD6B-E21CC0B47523}"/>
              </a:ext>
            </a:extLst>
          </p:cNvPr>
          <p:cNvSpPr>
            <a:spLocks noGrp="1"/>
          </p:cNvSpPr>
          <p:nvPr>
            <p:ph type="ftr" sz="quarter" idx="11"/>
          </p:nvPr>
        </p:nvSpPr>
        <p:spPr/>
        <p:txBody>
          <a:bodyPr/>
          <a:lstStyle/>
          <a:p>
            <a:endParaRPr lang="en-SG"/>
          </a:p>
        </p:txBody>
      </p:sp>
      <p:sp>
        <p:nvSpPr>
          <p:cNvPr id="7" name="Slide Number Placeholder 6">
            <a:extLst>
              <a:ext uri="{FF2B5EF4-FFF2-40B4-BE49-F238E27FC236}">
                <a16:creationId xmlns:a16="http://schemas.microsoft.com/office/drawing/2014/main" id="{EAAA9FC6-6D65-92DA-B427-8C65105A2776}"/>
              </a:ext>
            </a:extLst>
          </p:cNvPr>
          <p:cNvSpPr>
            <a:spLocks noGrp="1"/>
          </p:cNvSpPr>
          <p:nvPr>
            <p:ph type="sldNum" sz="quarter" idx="12"/>
          </p:nvPr>
        </p:nvSpPr>
        <p:spPr/>
        <p:txBody>
          <a:bodyPr/>
          <a:lstStyle/>
          <a:p>
            <a:fld id="{B7113977-5743-412C-9FF5-755474A5179A}" type="slidenum">
              <a:rPr lang="en-SG" smtClean="0"/>
              <a:t>‹#›</a:t>
            </a:fld>
            <a:endParaRPr lang="en-SG"/>
          </a:p>
        </p:txBody>
      </p:sp>
    </p:spTree>
    <p:extLst>
      <p:ext uri="{BB962C8B-B14F-4D97-AF65-F5344CB8AC3E}">
        <p14:creationId xmlns:p14="http://schemas.microsoft.com/office/powerpoint/2010/main" val="82980486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3480349A-BAE3-0276-B1BC-64997B442318}"/>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SG"/>
          </a:p>
        </p:txBody>
      </p:sp>
      <p:sp>
        <p:nvSpPr>
          <p:cNvPr id="3" name="Text Placeholder 2">
            <a:extLst>
              <a:ext uri="{FF2B5EF4-FFF2-40B4-BE49-F238E27FC236}">
                <a16:creationId xmlns:a16="http://schemas.microsoft.com/office/drawing/2014/main" id="{DA2583BC-E606-4BD3-9D26-4A5244070A3B}"/>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4" name="Date Placeholder 3">
            <a:extLst>
              <a:ext uri="{FF2B5EF4-FFF2-40B4-BE49-F238E27FC236}">
                <a16:creationId xmlns:a16="http://schemas.microsoft.com/office/drawing/2014/main" id="{7E83E83A-B044-58DD-0E06-DE7D0D6E270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9875504-63DB-4B32-BDD8-8A24CF4D06EB}" type="datetimeFigureOut">
              <a:rPr lang="en-SG" smtClean="0"/>
              <a:t>03/02/2026</a:t>
            </a:fld>
            <a:endParaRPr lang="en-SG"/>
          </a:p>
        </p:txBody>
      </p:sp>
      <p:sp>
        <p:nvSpPr>
          <p:cNvPr id="5" name="Footer Placeholder 4">
            <a:extLst>
              <a:ext uri="{FF2B5EF4-FFF2-40B4-BE49-F238E27FC236}">
                <a16:creationId xmlns:a16="http://schemas.microsoft.com/office/drawing/2014/main" id="{0F957824-AD7F-0AE0-649F-16048A10DAD1}"/>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SG"/>
          </a:p>
        </p:txBody>
      </p:sp>
      <p:sp>
        <p:nvSpPr>
          <p:cNvPr id="6" name="Slide Number Placeholder 5">
            <a:extLst>
              <a:ext uri="{FF2B5EF4-FFF2-40B4-BE49-F238E27FC236}">
                <a16:creationId xmlns:a16="http://schemas.microsoft.com/office/drawing/2014/main" id="{7D2E6326-4045-88E8-C435-581E799BF0D1}"/>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7113977-5743-412C-9FF5-755474A5179A}" type="slidenum">
              <a:rPr lang="en-SG" smtClean="0"/>
              <a:t>‹#›</a:t>
            </a:fld>
            <a:endParaRPr lang="en-SG"/>
          </a:p>
        </p:txBody>
      </p:sp>
    </p:spTree>
    <p:extLst>
      <p:ext uri="{BB962C8B-B14F-4D97-AF65-F5344CB8AC3E}">
        <p14:creationId xmlns:p14="http://schemas.microsoft.com/office/powerpoint/2010/main" val="281000252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hyperlink" Target="https://awards.marketing-interactive.com/asia-ecommerce-sg/entry-submission/" TargetMode="Externa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84817B28-5907-DADE-8D8B-2BC72D5BABF1}"/>
              </a:ext>
            </a:extLst>
          </p:cNvPr>
          <p:cNvSpPr txBox="1"/>
          <p:nvPr/>
        </p:nvSpPr>
        <p:spPr>
          <a:xfrm>
            <a:off x="3426691" y="4678280"/>
            <a:ext cx="6456218" cy="338554"/>
          </a:xfrm>
          <a:prstGeom prst="rect">
            <a:avLst/>
          </a:prstGeom>
          <a:noFill/>
        </p:spPr>
        <p:txBody>
          <a:bodyPr wrap="square">
            <a:spAutoFit/>
          </a:bodyPr>
          <a:lstStyle/>
          <a:p>
            <a:r>
              <a:rPr lang="en-SG" sz="1600" dirty="0">
                <a:solidFill>
                  <a:schemeClr val="bg1"/>
                </a:solidFill>
                <a:latin typeface="Helvetica Neue CE 55 Roman" pitchFamily="82" charset="0"/>
              </a:rPr>
              <a:t>CORE SUBMISSION DOCUMENT – </a:t>
            </a:r>
            <a:r>
              <a:rPr lang="en-US" sz="1600" b="1" dirty="0">
                <a:solidFill>
                  <a:schemeClr val="bg1"/>
                </a:solidFill>
                <a:effectLst/>
                <a:latin typeface="Helvetica CE 55 Roman" panose="02000503040000020004" pitchFamily="2" charset="0"/>
                <a:ea typeface="Calibri" panose="020F0502020204030204" pitchFamily="34" charset="0"/>
                <a:cs typeface="Times New Roman" panose="02020603050405020304" pitchFamily="18" charset="0"/>
              </a:rPr>
              <a:t>USE OF TECHNOLOGY</a:t>
            </a:r>
            <a:endParaRPr lang="en-GB" sz="1600" dirty="0">
              <a:solidFill>
                <a:schemeClr val="bg1"/>
              </a:solidFill>
            </a:endParaRPr>
          </a:p>
        </p:txBody>
      </p:sp>
    </p:spTree>
    <p:extLst>
      <p:ext uri="{BB962C8B-B14F-4D97-AF65-F5344CB8AC3E}">
        <p14:creationId xmlns:p14="http://schemas.microsoft.com/office/powerpoint/2010/main" val="294871914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a:extLst>
              <a:ext uri="{FF2B5EF4-FFF2-40B4-BE49-F238E27FC236}">
                <a16:creationId xmlns:a16="http://schemas.microsoft.com/office/drawing/2014/main" id="{0633B7E4-03C3-501A-A3B1-E38DD023DE0C}"/>
              </a:ext>
            </a:extLst>
          </p:cNvPr>
          <p:cNvSpPr txBox="1"/>
          <p:nvPr/>
        </p:nvSpPr>
        <p:spPr>
          <a:xfrm>
            <a:off x="0" y="1778153"/>
            <a:ext cx="12191999" cy="1154162"/>
          </a:xfrm>
          <a:prstGeom prst="rect">
            <a:avLst/>
          </a:prstGeom>
          <a:noFill/>
        </p:spPr>
        <p:txBody>
          <a:bodyPr wrap="square">
            <a:spAutoFit/>
          </a:bodyPr>
          <a:lstStyle/>
          <a:p>
            <a:pPr algn="ctr"/>
            <a:r>
              <a:rPr lang="en-US" sz="2400" b="1" dirty="0">
                <a:effectLst/>
                <a:latin typeface="Arial" panose="020B0604020202020204" pitchFamily="34" charset="0"/>
                <a:ea typeface="Calibri" panose="020F0502020204030204" pitchFamily="34" charset="0"/>
                <a:cs typeface="Arial" panose="020B0604020202020204" pitchFamily="34" charset="0"/>
              </a:rPr>
              <a:t>Asia eCommerce Awards 2026: Core Submission Document</a:t>
            </a:r>
            <a:endParaRPr lang="en-SG" sz="2400" dirty="0">
              <a:effectLst/>
              <a:latin typeface="Arial" panose="020B0604020202020204" pitchFamily="34" charset="0"/>
              <a:ea typeface="Calibri" panose="020F0502020204030204" pitchFamily="34" charset="0"/>
              <a:cs typeface="Arial" panose="020B0604020202020204" pitchFamily="34" charset="0"/>
            </a:endParaRPr>
          </a:p>
          <a:p>
            <a:pPr algn="ctr"/>
            <a:endParaRPr lang="en-US" sz="1600" b="1" dirty="0">
              <a:effectLst/>
              <a:latin typeface="Arial" panose="020B0604020202020204" pitchFamily="34" charset="0"/>
              <a:ea typeface="Calibri" panose="020F0502020204030204" pitchFamily="34" charset="0"/>
              <a:cs typeface="Arial" panose="020B0604020202020204" pitchFamily="34" charset="0"/>
            </a:endParaRPr>
          </a:p>
          <a:p>
            <a:pPr algn="ctr"/>
            <a:r>
              <a:rPr lang="en-US" b="1" dirty="0">
                <a:solidFill>
                  <a:srgbClr val="9E3344"/>
                </a:solidFill>
                <a:effectLst/>
                <a:latin typeface="Arial" panose="020B0604020202020204" pitchFamily="34" charset="0"/>
                <a:ea typeface="Calibri" panose="020F0502020204030204" pitchFamily="34" charset="0"/>
                <a:cs typeface="Arial" panose="020B0604020202020204" pitchFamily="34" charset="0"/>
              </a:rPr>
              <a:t>Use of Technology (Category </a:t>
            </a:r>
            <a:r>
              <a:rPr lang="en-US" b="1" dirty="0">
                <a:solidFill>
                  <a:srgbClr val="9E3344"/>
                </a:solidFill>
                <a:latin typeface="Arial" panose="020B0604020202020204" pitchFamily="34" charset="0"/>
                <a:ea typeface="Calibri" panose="020F0502020204030204" pitchFamily="34" charset="0"/>
                <a:cs typeface="Arial" panose="020B0604020202020204" pitchFamily="34" charset="0"/>
              </a:rPr>
              <a:t>21</a:t>
            </a:r>
            <a:r>
              <a:rPr lang="en-US" b="1" dirty="0">
                <a:solidFill>
                  <a:srgbClr val="9E3344"/>
                </a:solidFill>
                <a:effectLst/>
                <a:latin typeface="Arial" panose="020B0604020202020204" pitchFamily="34" charset="0"/>
                <a:ea typeface="Calibri" panose="020F0502020204030204" pitchFamily="34" charset="0"/>
                <a:cs typeface="Arial" panose="020B0604020202020204" pitchFamily="34" charset="0"/>
              </a:rPr>
              <a:t> </a:t>
            </a:r>
            <a:r>
              <a:rPr lang="en-US" b="1" dirty="0">
                <a:solidFill>
                  <a:srgbClr val="9E3344"/>
                </a:solidFill>
                <a:latin typeface="Arial" panose="020B0604020202020204" pitchFamily="34" charset="0"/>
                <a:ea typeface="Calibri" panose="020F0502020204030204" pitchFamily="34" charset="0"/>
                <a:cs typeface="Arial" panose="020B0604020202020204" pitchFamily="34" charset="0"/>
              </a:rPr>
              <a:t>-</a:t>
            </a:r>
            <a:r>
              <a:rPr lang="en-US" b="1" dirty="0">
                <a:solidFill>
                  <a:srgbClr val="9E3344"/>
                </a:solidFill>
                <a:effectLst/>
                <a:latin typeface="Arial" panose="020B0604020202020204" pitchFamily="34" charset="0"/>
                <a:ea typeface="Calibri" panose="020F0502020204030204" pitchFamily="34" charset="0"/>
                <a:cs typeface="Arial" panose="020B0604020202020204" pitchFamily="34" charset="0"/>
              </a:rPr>
              <a:t> </a:t>
            </a:r>
            <a:r>
              <a:rPr lang="en-US" b="1" dirty="0">
                <a:solidFill>
                  <a:srgbClr val="9E3344"/>
                </a:solidFill>
                <a:latin typeface="Arial" panose="020B0604020202020204" pitchFamily="34" charset="0"/>
                <a:ea typeface="Calibri" panose="020F0502020204030204" pitchFamily="34" charset="0"/>
                <a:cs typeface="Arial" panose="020B0604020202020204" pitchFamily="34" charset="0"/>
              </a:rPr>
              <a:t>25</a:t>
            </a:r>
            <a:r>
              <a:rPr lang="en-US" b="1" dirty="0">
                <a:solidFill>
                  <a:srgbClr val="9E3344"/>
                </a:solidFill>
                <a:effectLst/>
                <a:latin typeface="Arial" panose="020B0604020202020204" pitchFamily="34" charset="0"/>
                <a:ea typeface="Calibri" panose="020F0502020204030204" pitchFamily="34" charset="0"/>
                <a:cs typeface="Arial" panose="020B0604020202020204" pitchFamily="34" charset="0"/>
              </a:rPr>
              <a:t>)</a:t>
            </a:r>
          </a:p>
          <a:p>
            <a:pPr algn="ctr"/>
            <a:r>
              <a:rPr lang="en-US" sz="1100" i="1" dirty="0">
                <a:latin typeface="Arial" panose="020B0604020202020204" pitchFamily="34" charset="0"/>
                <a:ea typeface="Calibri" panose="020F0502020204030204" pitchFamily="34" charset="0"/>
                <a:cs typeface="Arial" panose="020B0604020202020204" pitchFamily="34" charset="0"/>
              </a:rPr>
              <a:t>(**Please use the correct form as this form is strictly for above mentioned categories)</a:t>
            </a:r>
            <a:endParaRPr lang="en-SG" sz="1100" i="1" dirty="0">
              <a:effectLst/>
              <a:latin typeface="Arial" panose="020B0604020202020204" pitchFamily="34" charset="0"/>
              <a:ea typeface="Calibri" panose="020F0502020204030204" pitchFamily="34" charset="0"/>
              <a:cs typeface="Arial" panose="020B0604020202020204" pitchFamily="34" charset="0"/>
            </a:endParaRPr>
          </a:p>
        </p:txBody>
      </p:sp>
      <p:sp>
        <p:nvSpPr>
          <p:cNvPr id="2" name="TextBox 1">
            <a:extLst>
              <a:ext uri="{FF2B5EF4-FFF2-40B4-BE49-F238E27FC236}">
                <a16:creationId xmlns:a16="http://schemas.microsoft.com/office/drawing/2014/main" id="{1A65500F-27B5-4C4B-94B1-A5C5AF1D550A}"/>
              </a:ext>
            </a:extLst>
          </p:cNvPr>
          <p:cNvSpPr txBox="1"/>
          <p:nvPr/>
        </p:nvSpPr>
        <p:spPr>
          <a:xfrm>
            <a:off x="900542" y="5971889"/>
            <a:ext cx="10566400" cy="400110"/>
          </a:xfrm>
          <a:prstGeom prst="rect">
            <a:avLst/>
          </a:prstGeom>
          <a:noFill/>
        </p:spPr>
        <p:txBody>
          <a:bodyPr wrap="square">
            <a:spAutoFit/>
          </a:bodyPr>
          <a:lstStyle/>
          <a:p>
            <a:r>
              <a:rPr lang="en-GB" sz="1000" dirty="0">
                <a:latin typeface="Arial" panose="020B0604020202020204" pitchFamily="34" charset="0"/>
                <a:cs typeface="Arial" panose="020B0604020202020204" pitchFamily="34" charset="0"/>
              </a:rPr>
              <a:t>NOTE: Marks may be deducted if  the entry submission exceeds the maximum word count. </a:t>
            </a:r>
          </a:p>
          <a:p>
            <a:r>
              <a:rPr lang="en-GB" sz="1000" dirty="0">
                <a:latin typeface="Arial" panose="020B0604020202020204" pitchFamily="34" charset="0"/>
                <a:cs typeface="Arial" panose="020B0604020202020204" pitchFamily="34" charset="0"/>
              </a:rPr>
              <a:t>*Please take note that we will omit Inc, Corporation, </a:t>
            </a:r>
            <a:r>
              <a:rPr lang="en-GB" sz="1000" dirty="0" err="1">
                <a:latin typeface="Arial" panose="020B0604020202020204" pitchFamily="34" charset="0"/>
                <a:cs typeface="Arial" panose="020B0604020202020204" pitchFamily="34" charset="0"/>
              </a:rPr>
              <a:t>Pte.</a:t>
            </a:r>
            <a:r>
              <a:rPr lang="en-GB" sz="1000" dirty="0">
                <a:latin typeface="Arial" panose="020B0604020202020204" pitchFamily="34" charset="0"/>
                <a:cs typeface="Arial" panose="020B0604020202020204" pitchFamily="34" charset="0"/>
              </a:rPr>
              <a:t> Ltd, PT, </a:t>
            </a:r>
            <a:r>
              <a:rPr lang="en-GB" sz="1000" dirty="0" err="1">
                <a:latin typeface="Arial" panose="020B0604020202020204" pitchFamily="34" charset="0"/>
                <a:cs typeface="Arial" panose="020B0604020202020204" pitchFamily="34" charset="0"/>
              </a:rPr>
              <a:t>Berhad</a:t>
            </a:r>
            <a:r>
              <a:rPr lang="en-GB" sz="1000" dirty="0">
                <a:latin typeface="Arial" panose="020B0604020202020204" pitchFamily="34" charset="0"/>
                <a:cs typeface="Arial" panose="020B0604020202020204" pitchFamily="34" charset="0"/>
              </a:rPr>
              <a:t>, </a:t>
            </a:r>
            <a:r>
              <a:rPr lang="en-GB" sz="1000" dirty="0" err="1">
                <a:latin typeface="Arial" panose="020B0604020202020204" pitchFamily="34" charset="0"/>
                <a:cs typeface="Arial" panose="020B0604020202020204" pitchFamily="34" charset="0"/>
              </a:rPr>
              <a:t>Sdn</a:t>
            </a:r>
            <a:r>
              <a:rPr lang="en-GB" sz="1000" dirty="0">
                <a:latin typeface="Arial" panose="020B0604020202020204" pitchFamily="34" charset="0"/>
                <a:cs typeface="Arial" panose="020B0604020202020204" pitchFamily="34" charset="0"/>
              </a:rPr>
              <a:t>. </a:t>
            </a:r>
            <a:r>
              <a:rPr lang="en-GB" sz="1000" dirty="0" err="1">
                <a:latin typeface="Arial" panose="020B0604020202020204" pitchFamily="34" charset="0"/>
                <a:cs typeface="Arial" panose="020B0604020202020204" pitchFamily="34" charset="0"/>
              </a:rPr>
              <a:t>Bhd</a:t>
            </a:r>
            <a:r>
              <a:rPr lang="en-GB" sz="1000" dirty="0">
                <a:latin typeface="Arial" panose="020B0604020202020204" pitchFamily="34" charset="0"/>
                <a:cs typeface="Arial" panose="020B0604020202020204" pitchFamily="34" charset="0"/>
              </a:rPr>
              <a:t> and etc in order to follow our editorial design guidelines in all marketing collaterals including trophy.</a:t>
            </a:r>
          </a:p>
        </p:txBody>
      </p:sp>
      <p:graphicFrame>
        <p:nvGraphicFramePr>
          <p:cNvPr id="3" name="Table 6">
            <a:extLst>
              <a:ext uri="{FF2B5EF4-FFF2-40B4-BE49-F238E27FC236}">
                <a16:creationId xmlns:a16="http://schemas.microsoft.com/office/drawing/2014/main" id="{91F4B6E5-6765-9588-0135-FA903CC79B10}"/>
              </a:ext>
            </a:extLst>
          </p:cNvPr>
          <p:cNvGraphicFramePr>
            <a:graphicFrameLocks noGrp="1"/>
          </p:cNvGraphicFramePr>
          <p:nvPr>
            <p:extLst>
              <p:ext uri="{D42A27DB-BD31-4B8C-83A1-F6EECF244321}">
                <p14:modId xmlns:p14="http://schemas.microsoft.com/office/powerpoint/2010/main" val="3539588757"/>
              </p:ext>
            </p:extLst>
          </p:nvPr>
        </p:nvGraphicFramePr>
        <p:xfrm>
          <a:off x="1020615" y="3071717"/>
          <a:ext cx="10446327" cy="2824964"/>
        </p:xfrm>
        <a:graphic>
          <a:graphicData uri="http://schemas.openxmlformats.org/drawingml/2006/table">
            <a:tbl>
              <a:tblPr firstRow="1" bandRow="1">
                <a:tableStyleId>{5C22544A-7EE6-4342-B048-85BDC9FD1C3A}</a:tableStyleId>
              </a:tblPr>
              <a:tblGrid>
                <a:gridCol w="4174838">
                  <a:extLst>
                    <a:ext uri="{9D8B030D-6E8A-4147-A177-3AD203B41FA5}">
                      <a16:colId xmlns:a16="http://schemas.microsoft.com/office/drawing/2014/main" val="2931807608"/>
                    </a:ext>
                  </a:extLst>
                </a:gridCol>
                <a:gridCol w="6271489">
                  <a:extLst>
                    <a:ext uri="{9D8B030D-6E8A-4147-A177-3AD203B41FA5}">
                      <a16:colId xmlns:a16="http://schemas.microsoft.com/office/drawing/2014/main" val="2909055239"/>
                    </a:ext>
                  </a:extLst>
                </a:gridCol>
              </a:tblGrid>
              <a:tr h="333124">
                <a:tc>
                  <a:txBody>
                    <a:bodyPr/>
                    <a:lstStyle/>
                    <a:p>
                      <a:pPr marL="0" marR="160020" algn="l">
                        <a:lnSpc>
                          <a:spcPct val="115000"/>
                        </a:lnSpc>
                        <a:spcBef>
                          <a:spcPts val="0"/>
                        </a:spcBef>
                        <a:spcAft>
                          <a:spcPts val="0"/>
                        </a:spcAft>
                      </a:pPr>
                      <a:r>
                        <a:rPr lang="en-US" sz="1100" dirty="0">
                          <a:solidFill>
                            <a:schemeClr val="tx1"/>
                          </a:solidFill>
                          <a:effectLst/>
                          <a:latin typeface="Arial" panose="020B0604020202020204" pitchFamily="34" charset="0"/>
                          <a:cs typeface="Arial" panose="020B0604020202020204" pitchFamily="34" charset="0"/>
                        </a:rPr>
                        <a:t>Category</a:t>
                      </a:r>
                      <a:endParaRPr lang="en-US" sz="1100" dirty="0">
                        <a:solidFill>
                          <a:schemeClr val="tx1"/>
                        </a:solidFill>
                        <a:effectLst/>
                        <a:latin typeface="Arial" panose="020B0604020202020204" pitchFamily="34" charset="0"/>
                        <a:ea typeface="Calibri"/>
                        <a:cs typeface="Arial" panose="020B0604020202020204" pitchFamily="34" charset="0"/>
                      </a:endParaRPr>
                    </a:p>
                  </a:txBody>
                  <a:tcPr marL="68580" marR="68580" marT="61200" marB="612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endParaRPr lang="en-SG" sz="1400" dirty="0">
                        <a:solidFill>
                          <a:schemeClr val="tx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686683967"/>
                  </a:ext>
                </a:extLst>
              </a:tr>
              <a:tr h="370840">
                <a:tc>
                  <a:txBody>
                    <a:bodyPr/>
                    <a:lstStyle/>
                    <a:p>
                      <a:r>
                        <a:rPr lang="en-US" sz="1100" b="1" dirty="0">
                          <a:solidFill>
                            <a:schemeClr val="tx1"/>
                          </a:solidFill>
                          <a:effectLst/>
                          <a:latin typeface="Arial" panose="020B0604020202020204" pitchFamily="34" charset="0"/>
                          <a:cs typeface="Arial" panose="020B0604020202020204" pitchFamily="34" charset="0"/>
                        </a:rPr>
                        <a:t>Client Organisation</a:t>
                      </a:r>
                      <a:br>
                        <a:rPr lang="en-US" sz="1100" dirty="0">
                          <a:solidFill>
                            <a:schemeClr val="tx1"/>
                          </a:solidFill>
                          <a:effectLst/>
                          <a:latin typeface="Arial" panose="020B0604020202020204" pitchFamily="34" charset="0"/>
                          <a:cs typeface="Arial" panose="020B0604020202020204" pitchFamily="34" charset="0"/>
                        </a:rPr>
                      </a:br>
                      <a:r>
                        <a:rPr lang="en-SG" sz="900" b="0" i="1" kern="1200" dirty="0">
                          <a:solidFill>
                            <a:schemeClr val="tx1"/>
                          </a:solidFill>
                          <a:effectLst/>
                          <a:latin typeface="Arial" panose="020B0604020202020204" pitchFamily="34" charset="0"/>
                          <a:ea typeface="+mn-ea"/>
                          <a:cs typeface="Arial" panose="020B0604020202020204" pitchFamily="34" charset="0"/>
                        </a:rPr>
                        <a:t>Please provide the name you wish to be credited. It will appear on marketing materials and trophies if you win. Minor edits may be made by the organiser</a:t>
                      </a:r>
                      <a:r>
                        <a:rPr lang="en-SG" sz="900" b="0" i="1" kern="1200" dirty="0">
                          <a:solidFill>
                            <a:schemeClr val="tx1">
                              <a:lumMod val="50000"/>
                              <a:lumOff val="50000"/>
                            </a:schemeClr>
                          </a:solidFill>
                          <a:effectLst/>
                          <a:latin typeface="Arial" panose="020B0604020202020204" pitchFamily="34" charset="0"/>
                          <a:ea typeface="+mn-ea"/>
                          <a:cs typeface="Arial" panose="020B0604020202020204" pitchFamily="34" charset="0"/>
                        </a:rPr>
                        <a:t>.</a:t>
                      </a:r>
                      <a:r>
                        <a:rPr lang="en-SG" sz="900" b="0" kern="1200" dirty="0">
                          <a:solidFill>
                            <a:schemeClr val="tx1">
                              <a:lumMod val="50000"/>
                              <a:lumOff val="50000"/>
                            </a:schemeClr>
                          </a:solidFill>
                          <a:effectLst/>
                          <a:latin typeface="Arial" panose="020B0604020202020204" pitchFamily="34" charset="0"/>
                          <a:ea typeface="+mn-ea"/>
                          <a:cs typeface="Arial" panose="020B0604020202020204" pitchFamily="34" charset="0"/>
                        </a:rPr>
                        <a:t> </a:t>
                      </a:r>
                      <a:br>
                        <a:rPr lang="en-SG" sz="900" b="0" kern="1200" dirty="0">
                          <a:solidFill>
                            <a:schemeClr val="tx1">
                              <a:lumMod val="50000"/>
                              <a:lumOff val="50000"/>
                            </a:schemeClr>
                          </a:solidFill>
                          <a:effectLst/>
                          <a:latin typeface="Arial" panose="020B0604020202020204" pitchFamily="34" charset="0"/>
                          <a:ea typeface="+mn-ea"/>
                          <a:cs typeface="Arial" panose="020B0604020202020204" pitchFamily="34" charset="0"/>
                        </a:rPr>
                      </a:br>
                      <a:r>
                        <a:rPr lang="en-SG" sz="900" b="0" i="1" kern="1200" dirty="0">
                          <a:solidFill>
                            <a:schemeClr val="tx1">
                              <a:lumMod val="65000"/>
                              <a:lumOff val="35000"/>
                            </a:schemeClr>
                          </a:solidFill>
                          <a:effectLst/>
                          <a:latin typeface="Arial" panose="020B0604020202020204" pitchFamily="34" charset="0"/>
                          <a:ea typeface="+mn-ea"/>
                          <a:cs typeface="Arial" panose="020B0604020202020204" pitchFamily="34" charset="0"/>
                        </a:rPr>
                        <a:t>(E.g. Chevron, Unilever)</a:t>
                      </a:r>
                      <a:r>
                        <a:rPr lang="en-GB" sz="900" b="0" dirty="0">
                          <a:solidFill>
                            <a:schemeClr val="tx1">
                              <a:lumMod val="65000"/>
                              <a:lumOff val="35000"/>
                            </a:schemeClr>
                          </a:solidFill>
                          <a:effectLst/>
                          <a:latin typeface="Arial" panose="020B0604020202020204" pitchFamily="34" charset="0"/>
                          <a:cs typeface="Arial" panose="020B0604020202020204" pitchFamily="34" charset="0"/>
                        </a:rPr>
                        <a:t> </a:t>
                      </a:r>
                      <a:r>
                        <a:rPr lang="en-SG" sz="900" b="0" kern="1200" dirty="0">
                          <a:solidFill>
                            <a:schemeClr val="tx1">
                              <a:lumMod val="65000"/>
                              <a:lumOff val="35000"/>
                            </a:schemeClr>
                          </a:solidFill>
                          <a:effectLst/>
                          <a:latin typeface="Arial" panose="020B0604020202020204" pitchFamily="34" charset="0"/>
                          <a:ea typeface="+mn-ea"/>
                          <a:cs typeface="Arial" panose="020B0604020202020204" pitchFamily="34" charset="0"/>
                        </a:rPr>
                        <a:t> </a:t>
                      </a:r>
                      <a:endParaRPr lang="en-GB" sz="900" b="0" kern="1200" dirty="0">
                        <a:solidFill>
                          <a:schemeClr val="tx1">
                            <a:lumMod val="65000"/>
                            <a:lumOff val="35000"/>
                          </a:schemeClr>
                        </a:solidFill>
                        <a:effectLst/>
                        <a:latin typeface="Arial" panose="020B0604020202020204" pitchFamily="34" charset="0"/>
                        <a:ea typeface="+mn-ea"/>
                        <a:cs typeface="Arial" panose="020B0604020202020204" pitchFamily="34" charset="0"/>
                      </a:endParaRPr>
                    </a:p>
                  </a:txBody>
                  <a:tcPr marL="68580" marR="6858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endParaRPr lang="en-SG" sz="1400" dirty="0">
                        <a:solidFill>
                          <a:schemeClr val="tx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767763040"/>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b="1" dirty="0">
                          <a:solidFill>
                            <a:schemeClr val="tx1"/>
                          </a:solidFill>
                          <a:effectLst/>
                          <a:latin typeface="Arial" panose="020B0604020202020204" pitchFamily="34" charset="0"/>
                          <a:cs typeface="Arial" panose="020B0604020202020204" pitchFamily="34" charset="0"/>
                        </a:rPr>
                        <a:t>Brand (</a:t>
                      </a:r>
                      <a:r>
                        <a:rPr lang="en-US" sz="1100" b="1" i="1" dirty="0">
                          <a:solidFill>
                            <a:schemeClr val="tx1"/>
                          </a:solidFill>
                          <a:effectLst/>
                          <a:latin typeface="Arial" panose="020B0604020202020204" pitchFamily="34" charset="0"/>
                          <a:cs typeface="Arial" panose="020B0604020202020204" pitchFamily="34" charset="0"/>
                        </a:rPr>
                        <a:t>Only applicable if brand name and client organisation is different)*</a:t>
                      </a:r>
                      <a:br>
                        <a:rPr lang="en-US" sz="1100" b="0" i="1" dirty="0">
                          <a:solidFill>
                            <a:schemeClr val="tx1"/>
                          </a:solidFill>
                          <a:effectLst/>
                          <a:latin typeface="Arial" panose="020B0604020202020204" pitchFamily="34" charset="0"/>
                          <a:cs typeface="Arial" panose="020B0604020202020204" pitchFamily="34" charset="0"/>
                        </a:rPr>
                      </a:br>
                      <a:r>
                        <a:rPr lang="en-SG" sz="900" b="0" i="1" kern="1200" dirty="0">
                          <a:solidFill>
                            <a:schemeClr val="tx1"/>
                          </a:solidFill>
                          <a:effectLst/>
                          <a:latin typeface="Arial" panose="020B0604020202020204" pitchFamily="34" charset="0"/>
                          <a:ea typeface="+mn-ea"/>
                          <a:cs typeface="Arial" panose="020B0604020202020204" pitchFamily="34" charset="0"/>
                        </a:rPr>
                        <a:t>Please provide the name you wish to be credited. It will appear on marketing materials and trophies if you win. Minor edits may be made by the organiser. </a:t>
                      </a:r>
                      <a:br>
                        <a:rPr lang="en-SG" sz="900" b="0" i="1" kern="1200" dirty="0">
                          <a:solidFill>
                            <a:schemeClr val="tx1"/>
                          </a:solidFill>
                          <a:effectLst/>
                          <a:latin typeface="Arial" panose="020B0604020202020204" pitchFamily="34" charset="0"/>
                          <a:ea typeface="+mn-ea"/>
                          <a:cs typeface="Arial" panose="020B0604020202020204" pitchFamily="34" charset="0"/>
                        </a:rPr>
                      </a:br>
                      <a:r>
                        <a:rPr lang="en-SG" sz="900" b="0" i="1" kern="1200" dirty="0">
                          <a:solidFill>
                            <a:schemeClr val="tx1">
                              <a:lumMod val="65000"/>
                              <a:lumOff val="35000"/>
                            </a:schemeClr>
                          </a:solidFill>
                          <a:effectLst/>
                          <a:latin typeface="Arial" panose="020B0604020202020204" pitchFamily="34" charset="0"/>
                          <a:ea typeface="+mn-ea"/>
                          <a:cs typeface="Arial" panose="020B0604020202020204" pitchFamily="34" charset="0"/>
                        </a:rPr>
                        <a:t>(E.g. Caltex, Dove)</a:t>
                      </a:r>
                      <a:endParaRPr lang="en-GB" sz="1100" b="0" kern="1200" dirty="0">
                        <a:solidFill>
                          <a:schemeClr val="tx1">
                            <a:lumMod val="65000"/>
                            <a:lumOff val="35000"/>
                          </a:schemeClr>
                        </a:solidFill>
                        <a:effectLst/>
                        <a:latin typeface="Arial" panose="020B0604020202020204" pitchFamily="34" charset="0"/>
                        <a:ea typeface="+mn-ea"/>
                        <a:cs typeface="Arial" panose="020B0604020202020204" pitchFamily="34" charset="0"/>
                      </a:endParaRPr>
                    </a:p>
                  </a:txBody>
                  <a:tcPr marL="68580" marR="6858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endParaRPr lang="en-SG" sz="1400" dirty="0">
                        <a:solidFill>
                          <a:schemeClr val="tx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401017012"/>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b="1" dirty="0">
                          <a:solidFill>
                            <a:schemeClr val="tx1"/>
                          </a:solidFill>
                          <a:effectLst/>
                          <a:latin typeface="Arial" panose="020B0604020202020204" pitchFamily="34" charset="0"/>
                          <a:cs typeface="Arial" panose="020B0604020202020204" pitchFamily="34" charset="0"/>
                        </a:rPr>
                        <a:t>Campaign/ Programme </a:t>
                      </a:r>
                      <a:r>
                        <a:rPr lang="en-US" sz="1100" b="1" i="1" dirty="0">
                          <a:solidFill>
                            <a:schemeClr val="tx1"/>
                          </a:solidFill>
                          <a:effectLst/>
                          <a:latin typeface="Arial" panose="020B0604020202020204" pitchFamily="34" charset="0"/>
                          <a:cs typeface="Arial" panose="020B0604020202020204" pitchFamily="34" charset="0"/>
                        </a:rPr>
                        <a:t>(Max word Count: 12)*</a:t>
                      </a:r>
                      <a:br>
                        <a:rPr lang="en-US" sz="1100" dirty="0">
                          <a:solidFill>
                            <a:schemeClr val="tx1"/>
                          </a:solidFill>
                          <a:effectLst/>
                          <a:latin typeface="Arial" panose="020B0604020202020204" pitchFamily="34" charset="0"/>
                          <a:cs typeface="Arial" panose="020B0604020202020204" pitchFamily="34" charset="0"/>
                        </a:rPr>
                      </a:br>
                      <a:r>
                        <a:rPr lang="en-SG" sz="900" b="0" i="1" kern="1200" dirty="0">
                          <a:solidFill>
                            <a:schemeClr val="tx1"/>
                          </a:solidFill>
                          <a:effectLst/>
                          <a:latin typeface="Arial" panose="020B0604020202020204" pitchFamily="34" charset="0"/>
                          <a:ea typeface="+mn-ea"/>
                          <a:cs typeface="Arial" panose="020B0604020202020204" pitchFamily="34" charset="0"/>
                        </a:rPr>
                        <a:t>Please provide the campaign name you wish to be credited. It will appear on marketing materials and trophies if you win. The organiser reserves the right to shorten the campaign name should it exceed 12 words.</a:t>
                      </a:r>
                      <a:r>
                        <a:rPr lang="en-SG" sz="900" b="0" kern="1200" dirty="0">
                          <a:solidFill>
                            <a:schemeClr val="tx1"/>
                          </a:solidFill>
                          <a:effectLst/>
                          <a:latin typeface="Arial" panose="020B0604020202020204" pitchFamily="34" charset="0"/>
                          <a:ea typeface="+mn-ea"/>
                          <a:cs typeface="Arial" panose="020B0604020202020204" pitchFamily="34" charset="0"/>
                        </a:rPr>
                        <a:t> </a:t>
                      </a:r>
                      <a:endParaRPr lang="en-GB" sz="1100" b="0" kern="1200" dirty="0">
                        <a:solidFill>
                          <a:schemeClr val="tx1"/>
                        </a:solidFill>
                        <a:effectLst/>
                        <a:latin typeface="Arial" panose="020B0604020202020204" pitchFamily="34" charset="0"/>
                        <a:ea typeface="+mn-ea"/>
                        <a:cs typeface="Arial" panose="020B0604020202020204" pitchFamily="34" charset="0"/>
                      </a:endParaRPr>
                    </a:p>
                  </a:txBody>
                  <a:tcPr marL="68580" marR="6858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endParaRPr lang="en-SG" sz="1400" dirty="0">
                        <a:solidFill>
                          <a:schemeClr val="tx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522191937"/>
                  </a:ext>
                </a:extLst>
              </a:tr>
              <a:tr h="370840">
                <a:tc>
                  <a:txBody>
                    <a:bodyPr/>
                    <a:lstStyle/>
                    <a:p>
                      <a:r>
                        <a:rPr lang="en-US" sz="1100" b="1" dirty="0">
                          <a:solidFill>
                            <a:schemeClr val="tx1"/>
                          </a:solidFill>
                          <a:effectLst/>
                          <a:latin typeface="Arial" panose="020B0604020202020204" pitchFamily="34" charset="0"/>
                          <a:cs typeface="Arial" panose="020B0604020202020204" pitchFamily="34" charset="0"/>
                        </a:rPr>
                        <a:t>Agency</a:t>
                      </a:r>
                      <a:r>
                        <a:rPr lang="en-US" sz="1100" baseline="0" dirty="0">
                          <a:solidFill>
                            <a:schemeClr val="tx1"/>
                          </a:solidFill>
                          <a:effectLst/>
                          <a:latin typeface="Arial" panose="020B0604020202020204" pitchFamily="34" charset="0"/>
                          <a:cs typeface="Arial" panose="020B0604020202020204" pitchFamily="34" charset="0"/>
                        </a:rPr>
                        <a:t> </a:t>
                      </a:r>
                      <a:r>
                        <a:rPr lang="en-US" sz="900" b="1" i="1" dirty="0">
                          <a:solidFill>
                            <a:schemeClr val="tx1"/>
                          </a:solidFill>
                          <a:effectLst/>
                          <a:latin typeface="Arial" panose="020B0604020202020204" pitchFamily="34" charset="0"/>
                          <a:cs typeface="Arial" panose="020B0604020202020204" pitchFamily="34" charset="0"/>
                        </a:rPr>
                        <a:t>(if applicable)* </a:t>
                      </a:r>
                      <a:endParaRPr lang="en-GB" sz="900" b="0" kern="1200" dirty="0">
                        <a:solidFill>
                          <a:schemeClr val="tx1">
                            <a:lumMod val="50000"/>
                            <a:lumOff val="50000"/>
                          </a:schemeClr>
                        </a:solidFill>
                        <a:effectLst/>
                        <a:latin typeface="Arial" panose="020B0604020202020204" pitchFamily="34" charset="0"/>
                        <a:ea typeface="+mn-ea"/>
                        <a:cs typeface="Arial" panose="020B0604020202020204" pitchFamily="34" charset="0"/>
                      </a:endParaRPr>
                    </a:p>
                  </a:txBody>
                  <a:tcPr marL="68580" marR="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endParaRPr lang="en-SG" sz="1400" dirty="0">
                        <a:solidFill>
                          <a:schemeClr val="tx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865448000"/>
                  </a:ext>
                </a:extLst>
              </a:tr>
            </a:tbl>
          </a:graphicData>
        </a:graphic>
      </p:graphicFrame>
    </p:spTree>
    <p:extLst>
      <p:ext uri="{BB962C8B-B14F-4D97-AF65-F5344CB8AC3E}">
        <p14:creationId xmlns:p14="http://schemas.microsoft.com/office/powerpoint/2010/main" val="52115341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BE42921B-83CB-167B-169E-E1DA4F8D91F7}"/>
              </a:ext>
            </a:extLst>
          </p:cNvPr>
          <p:cNvSpPr txBox="1"/>
          <p:nvPr/>
        </p:nvSpPr>
        <p:spPr>
          <a:xfrm>
            <a:off x="230909" y="1756105"/>
            <a:ext cx="11730181" cy="4479816"/>
          </a:xfrm>
          <a:prstGeom prst="rect">
            <a:avLst/>
          </a:prstGeom>
          <a:noFill/>
        </p:spPr>
        <p:txBody>
          <a:bodyPr wrap="square">
            <a:spAutoFit/>
          </a:bodyPr>
          <a:lstStyle/>
          <a:p>
            <a:pPr>
              <a:lnSpc>
                <a:spcPct val="115000"/>
              </a:lnSpc>
              <a:spcAft>
                <a:spcPts val="1000"/>
              </a:spcAft>
            </a:pPr>
            <a:r>
              <a:rPr lang="en-US" sz="1350" b="1" u="sng" dirty="0">
                <a:solidFill>
                  <a:srgbClr val="9E3344"/>
                </a:solidFill>
                <a:effectLst/>
                <a:latin typeface="Arial" panose="020B0604020202020204" pitchFamily="34" charset="0"/>
                <a:ea typeface="Calibri" panose="020F0502020204030204" pitchFamily="34" charset="0"/>
                <a:cs typeface="Arial" panose="020B0604020202020204" pitchFamily="34" charset="0"/>
              </a:rPr>
              <a:t>Guidelines</a:t>
            </a:r>
            <a:br>
              <a:rPr lang="en-US" sz="1350" b="1" u="sng" dirty="0">
                <a:effectLst/>
                <a:latin typeface="Arial" panose="020B0604020202020204" pitchFamily="34" charset="0"/>
                <a:ea typeface="Calibri" panose="020F0502020204030204" pitchFamily="34" charset="0"/>
                <a:cs typeface="Arial" panose="020B0604020202020204" pitchFamily="34" charset="0"/>
              </a:rPr>
            </a:br>
            <a:r>
              <a:rPr lang="en-US" sz="1350" dirty="0">
                <a:effectLst/>
                <a:latin typeface="Arial" panose="020B0604020202020204" pitchFamily="34" charset="0"/>
                <a:ea typeface="Calibri" panose="020F0502020204030204" pitchFamily="34" charset="0"/>
                <a:cs typeface="Arial" panose="020B0604020202020204" pitchFamily="34" charset="0"/>
              </a:rPr>
              <a:t>Please refer to the </a:t>
            </a:r>
            <a:r>
              <a:rPr lang="en-US" sz="1350" b="1" dirty="0">
                <a:effectLst/>
                <a:latin typeface="Arial" panose="020B0604020202020204" pitchFamily="34" charset="0"/>
                <a:ea typeface="Calibri" panose="020F0502020204030204" pitchFamily="34" charset="0"/>
                <a:cs typeface="Arial" panose="020B0604020202020204" pitchFamily="34" charset="0"/>
              </a:rPr>
              <a:t>Asia eCommerce Awards</a:t>
            </a:r>
            <a:r>
              <a:rPr lang="en-US" sz="1350" dirty="0">
                <a:effectLst/>
                <a:latin typeface="Arial" panose="020B0604020202020204" pitchFamily="34" charset="0"/>
                <a:ea typeface="Calibri" panose="020F0502020204030204" pitchFamily="34" charset="0"/>
                <a:cs typeface="Arial" panose="020B0604020202020204" pitchFamily="34" charset="0"/>
              </a:rPr>
              <a:t> </a:t>
            </a:r>
            <a:r>
              <a:rPr lang="en-US" sz="1350" b="1" dirty="0">
                <a:effectLst/>
                <a:latin typeface="Arial" panose="020B0604020202020204" pitchFamily="34" charset="0"/>
                <a:ea typeface="Calibri" panose="020F0502020204030204" pitchFamily="34" charset="0"/>
                <a:cs typeface="Arial" panose="020B0604020202020204" pitchFamily="34" charset="0"/>
              </a:rPr>
              <a:t>2026</a:t>
            </a:r>
            <a:r>
              <a:rPr lang="en-US" sz="1350" dirty="0">
                <a:effectLst/>
                <a:latin typeface="Arial" panose="020B0604020202020204" pitchFamily="34" charset="0"/>
                <a:ea typeface="Calibri" panose="020F0502020204030204" pitchFamily="34" charset="0"/>
                <a:cs typeface="Arial" panose="020B0604020202020204" pitchFamily="34" charset="0"/>
              </a:rPr>
              <a:t> Entry Guidelines for specific information, category descriptions and entry criteria details. </a:t>
            </a:r>
            <a:r>
              <a:rPr lang="en-US" sz="1350" dirty="0">
                <a:latin typeface="Arial" panose="020B0604020202020204" pitchFamily="34" charset="0"/>
                <a:cs typeface="Arial" panose="020B0604020202020204" pitchFamily="34" charset="0"/>
              </a:rPr>
              <a:t>Please be reminded that the limit for your overall entry form is restricted to 2000 words only. Judges can mark you down for exceeding word limit.</a:t>
            </a:r>
            <a:endParaRPr lang="en-SG" sz="1350" dirty="0">
              <a:effectLst/>
              <a:latin typeface="Arial" panose="020B0604020202020204" pitchFamily="34" charset="0"/>
              <a:ea typeface="Calibri" panose="020F0502020204030204" pitchFamily="34" charset="0"/>
              <a:cs typeface="Arial" panose="020B0604020202020204" pitchFamily="34" charset="0"/>
            </a:endParaRPr>
          </a:p>
          <a:p>
            <a:pPr>
              <a:lnSpc>
                <a:spcPct val="115000"/>
              </a:lnSpc>
              <a:spcAft>
                <a:spcPts val="1000"/>
              </a:spcAft>
            </a:pPr>
            <a:r>
              <a:rPr lang="en-US" sz="1350" b="1" u="sng" dirty="0">
                <a:solidFill>
                  <a:srgbClr val="9E3344"/>
                </a:solidFill>
                <a:effectLst/>
                <a:latin typeface="Arial" panose="020B0604020202020204" pitchFamily="34" charset="0"/>
                <a:ea typeface="Calibri" panose="020F0502020204030204" pitchFamily="34" charset="0"/>
                <a:cs typeface="Arial" panose="020B0604020202020204" pitchFamily="34" charset="0"/>
              </a:rPr>
              <a:t>Images &amp; Supporting Documents</a:t>
            </a:r>
            <a:br>
              <a:rPr lang="en-US" sz="1350" b="1" u="sng" dirty="0">
                <a:effectLst/>
                <a:latin typeface="Arial" panose="020B0604020202020204" pitchFamily="34" charset="0"/>
                <a:ea typeface="Calibri" panose="020F0502020204030204" pitchFamily="34" charset="0"/>
                <a:cs typeface="Arial" panose="020B0604020202020204" pitchFamily="34" charset="0"/>
              </a:rPr>
            </a:br>
            <a:r>
              <a:rPr lang="en-US" sz="1350" dirty="0">
                <a:effectLst/>
                <a:latin typeface="Arial" panose="020B0604020202020204" pitchFamily="34" charset="0"/>
                <a:ea typeface="Calibri" panose="020F0502020204030204" pitchFamily="34" charset="0"/>
                <a:cs typeface="Arial" panose="020B0604020202020204" pitchFamily="34" charset="0"/>
              </a:rPr>
              <a:t>Please insert your supporting documents within this Core Submission and also upload them (in high-resolution) separately on the online submission page. Should your entry be shortlisted, these images and any non-confidential supporting documents may be used for publication. </a:t>
            </a:r>
            <a:endParaRPr lang="en-SG" sz="1350" dirty="0">
              <a:effectLst/>
              <a:latin typeface="Arial" panose="020B0604020202020204" pitchFamily="34" charset="0"/>
              <a:ea typeface="Calibri" panose="020F0502020204030204" pitchFamily="34" charset="0"/>
              <a:cs typeface="Arial" panose="020B0604020202020204" pitchFamily="34" charset="0"/>
            </a:endParaRPr>
          </a:p>
          <a:p>
            <a:pPr>
              <a:lnSpc>
                <a:spcPct val="115000"/>
              </a:lnSpc>
              <a:spcAft>
                <a:spcPts val="1000"/>
              </a:spcAft>
            </a:pPr>
            <a:r>
              <a:rPr lang="en-US" sz="1350" b="1" dirty="0">
                <a:effectLst/>
                <a:latin typeface="Arial" panose="020B0604020202020204" pitchFamily="34" charset="0"/>
                <a:ea typeface="Calibri" panose="020F0502020204030204" pitchFamily="34" charset="0"/>
                <a:cs typeface="Arial" panose="020B0604020202020204" pitchFamily="34" charset="0"/>
              </a:rPr>
              <a:t>In your online submission, you must include a high-resolution company logo and campaign / programme image that can be used on all marketing material.</a:t>
            </a:r>
            <a:endParaRPr lang="en-SG" sz="1350" dirty="0">
              <a:effectLst/>
              <a:latin typeface="Arial" panose="020B0604020202020204" pitchFamily="34" charset="0"/>
              <a:ea typeface="Calibri" panose="020F0502020204030204" pitchFamily="34" charset="0"/>
              <a:cs typeface="Arial" panose="020B0604020202020204" pitchFamily="34" charset="0"/>
            </a:endParaRPr>
          </a:p>
          <a:p>
            <a:pPr>
              <a:lnSpc>
                <a:spcPct val="115000"/>
              </a:lnSpc>
              <a:spcAft>
                <a:spcPts val="1000"/>
              </a:spcAft>
            </a:pPr>
            <a:r>
              <a:rPr lang="en-US" sz="1350" b="1" u="sng" dirty="0">
                <a:solidFill>
                  <a:srgbClr val="9E3344"/>
                </a:solidFill>
                <a:effectLst/>
                <a:latin typeface="Arial" panose="020B0604020202020204" pitchFamily="34" charset="0"/>
                <a:ea typeface="Calibri" panose="020F0502020204030204" pitchFamily="34" charset="0"/>
                <a:cs typeface="Arial" panose="020B0604020202020204" pitchFamily="34" charset="0"/>
              </a:rPr>
              <a:t>Videos URLs</a:t>
            </a:r>
            <a:br>
              <a:rPr lang="en-US" sz="1350" b="1" u="sng" dirty="0">
                <a:effectLst/>
                <a:latin typeface="Arial" panose="020B0604020202020204" pitchFamily="34" charset="0"/>
                <a:ea typeface="Calibri" panose="020F0502020204030204" pitchFamily="34" charset="0"/>
                <a:cs typeface="Arial" panose="020B0604020202020204" pitchFamily="34" charset="0"/>
              </a:rPr>
            </a:br>
            <a:r>
              <a:rPr lang="en-US" sz="1350" dirty="0">
                <a:effectLst/>
                <a:latin typeface="Arial" panose="020B0604020202020204" pitchFamily="34" charset="0"/>
                <a:ea typeface="Calibri" panose="020F0502020204030204" pitchFamily="34" charset="0"/>
                <a:cs typeface="Arial" panose="020B0604020202020204" pitchFamily="34" charset="0"/>
              </a:rPr>
              <a:t>Video files may be uploaded directly along with your Core Submission Document, or you may host the videos and provide the link in your Core Submission Document. If you password-protect it, do include the access password in your document. Please copy and paste links to any videos here: </a:t>
            </a:r>
          </a:p>
          <a:p>
            <a:r>
              <a:rPr lang="en-US" sz="1350" b="1" u="sng" dirty="0">
                <a:solidFill>
                  <a:srgbClr val="9E3344"/>
                </a:solidFill>
                <a:effectLst/>
                <a:latin typeface="Arial" panose="020B0604020202020204" pitchFamily="34" charset="0"/>
                <a:ea typeface="Calibri" panose="020F0502020204030204" pitchFamily="34" charset="0"/>
                <a:cs typeface="Arial" panose="020B0604020202020204" pitchFamily="34" charset="0"/>
              </a:rPr>
              <a:t>Attention</a:t>
            </a:r>
            <a:br>
              <a:rPr lang="en-US" sz="1350" b="1" u="sng" dirty="0">
                <a:effectLst/>
                <a:latin typeface="Arial" panose="020B0604020202020204" pitchFamily="34" charset="0"/>
                <a:ea typeface="Calibri" panose="020F0502020204030204" pitchFamily="34" charset="0"/>
                <a:cs typeface="Arial" panose="020B0604020202020204" pitchFamily="34" charset="0"/>
              </a:rPr>
            </a:br>
            <a:r>
              <a:rPr lang="en-US" sz="1350" dirty="0">
                <a:effectLst/>
                <a:latin typeface="Arial" panose="020B0604020202020204" pitchFamily="34" charset="0"/>
                <a:ea typeface="Calibri" panose="020F0502020204030204" pitchFamily="34" charset="0"/>
                <a:cs typeface="Arial" panose="020B0604020202020204" pitchFamily="34" charset="0"/>
              </a:rPr>
              <a:t>Any specific information or content intended for judging purposes only must be clearly indicated in </a:t>
            </a:r>
            <a:r>
              <a:rPr lang="en-US" sz="1350" dirty="0">
                <a:solidFill>
                  <a:srgbClr val="FF0000"/>
                </a:solidFill>
                <a:effectLst/>
                <a:latin typeface="Arial" panose="020B0604020202020204" pitchFamily="34" charset="0"/>
                <a:ea typeface="Calibri" panose="020F0502020204030204" pitchFamily="34" charset="0"/>
                <a:cs typeface="Arial" panose="020B0604020202020204" pitchFamily="34" charset="0"/>
              </a:rPr>
              <a:t>red text </a:t>
            </a:r>
            <a:r>
              <a:rPr lang="en-US" sz="1350" dirty="0">
                <a:effectLst/>
                <a:latin typeface="Arial" panose="020B0604020202020204" pitchFamily="34" charset="0"/>
                <a:ea typeface="Calibri" panose="020F0502020204030204" pitchFamily="34" charset="0"/>
                <a:cs typeface="Arial" panose="020B0604020202020204" pitchFamily="34" charset="0"/>
              </a:rPr>
              <a:t>or </a:t>
            </a:r>
            <a:r>
              <a:rPr lang="en-US" sz="1350" dirty="0">
                <a:solidFill>
                  <a:srgbClr val="FFFFFF"/>
                </a:solidFill>
                <a:effectLst/>
                <a:highlight>
                  <a:srgbClr val="FF0000"/>
                </a:highlight>
                <a:latin typeface="Arial" panose="020B0604020202020204" pitchFamily="34" charset="0"/>
                <a:ea typeface="Calibri" panose="020F0502020204030204" pitchFamily="34" charset="0"/>
                <a:cs typeface="Arial" panose="020B0604020202020204" pitchFamily="34" charset="0"/>
              </a:rPr>
              <a:t>highlighted in red</a:t>
            </a:r>
            <a:r>
              <a:rPr lang="en-US" sz="1350" dirty="0">
                <a:solidFill>
                  <a:srgbClr val="FFFFFF"/>
                </a:solidFill>
                <a:effectLst/>
                <a:latin typeface="Arial" panose="020B0604020202020204" pitchFamily="34" charset="0"/>
                <a:ea typeface="Calibri" panose="020F0502020204030204" pitchFamily="34" charset="0"/>
                <a:cs typeface="Arial" panose="020B0604020202020204" pitchFamily="34" charset="0"/>
              </a:rPr>
              <a:t> </a:t>
            </a:r>
            <a:r>
              <a:rPr lang="en-US" sz="1350" dirty="0">
                <a:effectLst/>
                <a:latin typeface="Arial" panose="020B0604020202020204" pitchFamily="34" charset="0"/>
                <a:ea typeface="Calibri" panose="020F0502020204030204" pitchFamily="34" charset="0"/>
                <a:cs typeface="Arial" panose="020B0604020202020204" pitchFamily="34" charset="0"/>
              </a:rPr>
              <a:t>and will not be disseminated beyond the judging panel in any way. </a:t>
            </a:r>
            <a:br>
              <a:rPr lang="en-US" sz="1350" dirty="0">
                <a:effectLst/>
                <a:latin typeface="Arial" panose="020B0604020202020204" pitchFamily="34" charset="0"/>
                <a:ea typeface="Calibri" panose="020F0502020204030204" pitchFamily="34" charset="0"/>
                <a:cs typeface="Arial" panose="020B0604020202020204" pitchFamily="34" charset="0"/>
              </a:rPr>
            </a:br>
            <a:br>
              <a:rPr lang="en-US" sz="1350" dirty="0">
                <a:effectLst/>
                <a:latin typeface="Arial" panose="020B0604020202020204" pitchFamily="34" charset="0"/>
                <a:ea typeface="Calibri" panose="020F0502020204030204" pitchFamily="34" charset="0"/>
                <a:cs typeface="Arial" panose="020B0604020202020204" pitchFamily="34" charset="0"/>
              </a:rPr>
            </a:br>
            <a:r>
              <a:rPr lang="en-US" sz="1350" dirty="0">
                <a:effectLst/>
                <a:latin typeface="Arial" panose="020B0604020202020204" pitchFamily="34" charset="0"/>
                <a:ea typeface="Calibri" panose="020F0502020204030204" pitchFamily="34" charset="0"/>
                <a:cs typeface="Arial" panose="020B0604020202020204" pitchFamily="34" charset="0"/>
              </a:rPr>
              <a:t>Once you are ready to submit, please save this file into a .pdf version before uploading it at: </a:t>
            </a:r>
            <a:r>
              <a:rPr lang="en-SG" sz="1350" u="sng" dirty="0">
                <a:solidFill>
                  <a:srgbClr val="0000FF"/>
                </a:solidFill>
                <a:effectLst/>
                <a:highlight>
                  <a:srgbClr val="FFFF00"/>
                </a:highlight>
                <a:latin typeface="Arial" panose="020B0604020202020204" pitchFamily="34" charset="0"/>
                <a:ea typeface="Calibri" panose="020F0502020204030204" pitchFamily="34" charset="0"/>
                <a:cs typeface="Arial" panose="020B0604020202020204" pitchFamily="34" charset="0"/>
                <a:hlinkClick r:id="rId2"/>
              </a:rPr>
              <a:t>https://awards.marketing-interactive.com/asia-ecommerce-sg/entry-submission/</a:t>
            </a:r>
            <a:endParaRPr lang="en-SG" sz="1350" dirty="0">
              <a:effectLst/>
              <a:latin typeface="Arial" panose="020B060402020202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393301692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C4E52A1C-B653-D012-C251-F46CD2654838}"/>
              </a:ext>
            </a:extLst>
          </p:cNvPr>
          <p:cNvSpPr txBox="1"/>
          <p:nvPr/>
        </p:nvSpPr>
        <p:spPr>
          <a:xfrm>
            <a:off x="133927" y="1672192"/>
            <a:ext cx="11688618" cy="956096"/>
          </a:xfrm>
          <a:prstGeom prst="rect">
            <a:avLst/>
          </a:prstGeom>
          <a:noFill/>
        </p:spPr>
        <p:txBody>
          <a:bodyPr wrap="square">
            <a:spAutoFit/>
          </a:bodyPr>
          <a:lstStyle/>
          <a:p>
            <a:pPr marL="171450" indent="-171450">
              <a:buFont typeface="Arial" panose="020B0604020202020204" pitchFamily="34" charset="0"/>
              <a:buChar char="•"/>
            </a:pPr>
            <a:r>
              <a:rPr lang="en-GB" sz="1050" dirty="0">
                <a:latin typeface="Arial" panose="020B0604020202020204" pitchFamily="34" charset="0"/>
                <a:cs typeface="Arial" panose="020B0604020202020204" pitchFamily="34" charset="0"/>
              </a:rPr>
              <a:t>Measurable improvements in key eCommerce metrics (e.g., conversion rates, average order value, customer retention).</a:t>
            </a:r>
          </a:p>
          <a:p>
            <a:pPr marL="171450" indent="-171450">
              <a:buFont typeface="Arial" panose="020B0604020202020204" pitchFamily="34" charset="0"/>
              <a:buChar char="•"/>
            </a:pPr>
            <a:r>
              <a:rPr lang="en-GB" sz="1050" dirty="0">
                <a:latin typeface="Arial" panose="020B0604020202020204" pitchFamily="34" charset="0"/>
                <a:cs typeface="Arial" panose="020B0604020202020204" pitchFamily="34" charset="0"/>
              </a:rPr>
              <a:t>Demonstrated efficiency gains in operations (e.g., faster processing, reduced costs).</a:t>
            </a:r>
          </a:p>
          <a:p>
            <a:pPr marL="171450" indent="-171450">
              <a:buFont typeface="Arial" panose="020B0604020202020204" pitchFamily="34" charset="0"/>
              <a:buChar char="•"/>
            </a:pPr>
            <a:r>
              <a:rPr lang="en-GB" sz="1050" dirty="0">
                <a:latin typeface="Arial" panose="020B0604020202020204" pitchFamily="34" charset="0"/>
                <a:cs typeface="Arial" panose="020B0604020202020204" pitchFamily="34" charset="0"/>
              </a:rPr>
              <a:t>Quantifiable enhancement of the customer experience (e.g., faster page load times, improved personalisation).</a:t>
            </a:r>
            <a:br>
              <a:rPr lang="en-GB" sz="900" dirty="0">
                <a:latin typeface="Arial" panose="020B0604020202020204" pitchFamily="34" charset="0"/>
                <a:cs typeface="Arial" panose="020B0604020202020204" pitchFamily="34" charset="0"/>
              </a:rPr>
            </a:br>
            <a:endParaRPr lang="en-SG" sz="1200" b="1" dirty="0">
              <a:effectLst/>
              <a:latin typeface="Arial" panose="020B0604020202020204" pitchFamily="34" charset="0"/>
              <a:ea typeface="Calibri" panose="020F0502020204030204" pitchFamily="34" charset="0"/>
              <a:cs typeface="Arial" panose="020B0604020202020204" pitchFamily="34" charset="0"/>
            </a:endParaRPr>
          </a:p>
          <a:p>
            <a:pPr>
              <a:lnSpc>
                <a:spcPct val="115000"/>
              </a:lnSpc>
              <a:spcAft>
                <a:spcPts val="1000"/>
              </a:spcAft>
              <a:tabLst>
                <a:tab pos="2096770" algn="l"/>
              </a:tabLst>
            </a:pPr>
            <a:r>
              <a:rPr lang="en-SG" sz="1200" b="1" dirty="0">
                <a:solidFill>
                  <a:srgbClr val="9E3344"/>
                </a:solidFill>
                <a:effectLst/>
                <a:latin typeface="Arial" panose="020B0604020202020204" pitchFamily="34" charset="0"/>
                <a:ea typeface="Calibri" panose="020F0502020204030204" pitchFamily="34" charset="0"/>
                <a:cs typeface="Arial" panose="020B0604020202020204" pitchFamily="34" charset="0"/>
              </a:rPr>
              <a:t>Impact on Performance (40%): </a:t>
            </a:r>
          </a:p>
        </p:txBody>
      </p:sp>
      <p:sp>
        <p:nvSpPr>
          <p:cNvPr id="7" name="TextBox 6">
            <a:extLst>
              <a:ext uri="{FF2B5EF4-FFF2-40B4-BE49-F238E27FC236}">
                <a16:creationId xmlns:a16="http://schemas.microsoft.com/office/drawing/2014/main" id="{7A75139E-39E8-CBB4-C089-74BEFBB51945}"/>
              </a:ext>
            </a:extLst>
          </p:cNvPr>
          <p:cNvSpPr txBox="1"/>
          <p:nvPr/>
        </p:nvSpPr>
        <p:spPr>
          <a:xfrm>
            <a:off x="212436" y="2605740"/>
            <a:ext cx="11610109" cy="3785652"/>
          </a:xfrm>
          <a:prstGeom prst="rect">
            <a:avLst/>
          </a:prstGeom>
          <a:noFill/>
          <a:ln w="12700">
            <a:solidFill>
              <a:schemeClr val="tx1"/>
            </a:solidFill>
          </a:ln>
        </p:spPr>
        <p:txBody>
          <a:bodyPr wrap="square">
            <a:spAutoFit/>
          </a:bodyPr>
          <a:lstStyle/>
          <a:p>
            <a:endParaRPr lang="en-SG" sz="1000" dirty="0"/>
          </a:p>
          <a:p>
            <a:endParaRPr lang="en-GB" sz="1000" dirty="0"/>
          </a:p>
          <a:p>
            <a:endParaRPr lang="en-GB" sz="1000" dirty="0"/>
          </a:p>
          <a:p>
            <a:endParaRPr lang="en-GB" sz="1000" dirty="0"/>
          </a:p>
          <a:p>
            <a:endParaRPr lang="en-GB" sz="1000" dirty="0"/>
          </a:p>
          <a:p>
            <a:endParaRPr lang="en-GB" sz="1000" dirty="0"/>
          </a:p>
          <a:p>
            <a:endParaRPr lang="en-GB" sz="1000" dirty="0"/>
          </a:p>
          <a:p>
            <a:endParaRPr lang="en-GB" sz="1000" dirty="0"/>
          </a:p>
          <a:p>
            <a:endParaRPr lang="en-GB" sz="1000" dirty="0"/>
          </a:p>
          <a:p>
            <a:endParaRPr lang="en-GB" sz="1000" dirty="0"/>
          </a:p>
          <a:p>
            <a:endParaRPr lang="en-GB" sz="1000" dirty="0"/>
          </a:p>
          <a:p>
            <a:endParaRPr lang="en-GB" sz="1000" dirty="0"/>
          </a:p>
          <a:p>
            <a:endParaRPr lang="en-GB" sz="1000" dirty="0"/>
          </a:p>
          <a:p>
            <a:endParaRPr lang="en-GB" sz="1000" dirty="0"/>
          </a:p>
          <a:p>
            <a:endParaRPr lang="en-GB" sz="1000" dirty="0"/>
          </a:p>
          <a:p>
            <a:endParaRPr lang="en-GB" sz="1000" dirty="0"/>
          </a:p>
          <a:p>
            <a:endParaRPr lang="en-GB" sz="1000" dirty="0"/>
          </a:p>
          <a:p>
            <a:endParaRPr lang="en-GB" sz="1000" dirty="0"/>
          </a:p>
          <a:p>
            <a:endParaRPr lang="en-GB" sz="1000" dirty="0"/>
          </a:p>
          <a:p>
            <a:endParaRPr lang="en-GB" sz="1000" dirty="0"/>
          </a:p>
          <a:p>
            <a:endParaRPr lang="en-GB" sz="1000" dirty="0"/>
          </a:p>
          <a:p>
            <a:endParaRPr lang="en-GB" sz="1000" dirty="0"/>
          </a:p>
          <a:p>
            <a:endParaRPr lang="en-GB" sz="1000" dirty="0"/>
          </a:p>
          <a:p>
            <a:endParaRPr lang="en-GB" sz="1000" dirty="0"/>
          </a:p>
        </p:txBody>
      </p:sp>
    </p:spTree>
    <p:extLst>
      <p:ext uri="{BB962C8B-B14F-4D97-AF65-F5344CB8AC3E}">
        <p14:creationId xmlns:p14="http://schemas.microsoft.com/office/powerpoint/2010/main" val="183709519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C22B76C-13D6-D72D-C7C3-B6FDFB295C44}"/>
            </a:ext>
          </a:extLst>
        </p:cNvPr>
        <p:cNvGrpSpPr/>
        <p:nvPr/>
      </p:nvGrpSpPr>
      <p:grpSpPr>
        <a:xfrm>
          <a:off x="0" y="0"/>
          <a:ext cx="0" cy="0"/>
          <a:chOff x="0" y="0"/>
          <a:chExt cx="0" cy="0"/>
        </a:xfrm>
      </p:grpSpPr>
      <p:sp>
        <p:nvSpPr>
          <p:cNvPr id="6" name="TextBox 5">
            <a:extLst>
              <a:ext uri="{FF2B5EF4-FFF2-40B4-BE49-F238E27FC236}">
                <a16:creationId xmlns:a16="http://schemas.microsoft.com/office/drawing/2014/main" id="{D028471A-974B-99B2-969A-59C3B146FC44}"/>
              </a:ext>
            </a:extLst>
          </p:cNvPr>
          <p:cNvSpPr txBox="1"/>
          <p:nvPr/>
        </p:nvSpPr>
        <p:spPr>
          <a:xfrm>
            <a:off x="129308" y="1662957"/>
            <a:ext cx="11684000" cy="983795"/>
          </a:xfrm>
          <a:prstGeom prst="rect">
            <a:avLst/>
          </a:prstGeom>
          <a:noFill/>
        </p:spPr>
        <p:txBody>
          <a:bodyPr wrap="square">
            <a:spAutoFit/>
          </a:bodyPr>
          <a:lstStyle/>
          <a:p>
            <a:pPr marL="171450" indent="-171450">
              <a:buFont typeface="Arial" panose="020B0604020202020204" pitchFamily="34" charset="0"/>
              <a:buChar char="•"/>
            </a:pPr>
            <a:r>
              <a:rPr lang="en-GB" sz="1050" dirty="0">
                <a:latin typeface="Arial" panose="020B0604020202020204" pitchFamily="34" charset="0"/>
                <a:cs typeface="Arial" panose="020B0604020202020204" pitchFamily="34" charset="0"/>
              </a:rPr>
              <a:t>Utilisation of cutting-edge technologies (e.g., AI, machine learning, augmented reality, blockchain, IoT).</a:t>
            </a:r>
          </a:p>
          <a:p>
            <a:pPr marL="171450" indent="-171450">
              <a:buFont typeface="Arial" panose="020B0604020202020204" pitchFamily="34" charset="0"/>
              <a:buChar char="•"/>
            </a:pPr>
            <a:r>
              <a:rPr lang="en-GB" sz="1050" dirty="0">
                <a:latin typeface="Arial" panose="020B0604020202020204" pitchFamily="34" charset="0"/>
                <a:cs typeface="Arial" panose="020B0604020202020204" pitchFamily="34" charset="0"/>
              </a:rPr>
              <a:t>Originality and creativity in applying technology to solve eCommerce challenges.</a:t>
            </a:r>
          </a:p>
          <a:p>
            <a:pPr marL="171450" indent="-171450">
              <a:buFont typeface="Arial" panose="020B0604020202020204" pitchFamily="34" charset="0"/>
              <a:buChar char="•"/>
            </a:pPr>
            <a:r>
              <a:rPr lang="en-GB" sz="1050" dirty="0">
                <a:latin typeface="Arial" panose="020B0604020202020204" pitchFamily="34" charset="0"/>
                <a:cs typeface="Arial" panose="020B0604020202020204" pitchFamily="34" charset="0"/>
              </a:rPr>
              <a:t>The degree to which the technology pushes the boundaries of existing eCommerce practices.</a:t>
            </a:r>
          </a:p>
          <a:p>
            <a:pPr>
              <a:lnSpc>
                <a:spcPct val="115000"/>
              </a:lnSpc>
              <a:spcAft>
                <a:spcPts val="1000"/>
              </a:spcAft>
              <a:tabLst>
                <a:tab pos="2096770" algn="l"/>
              </a:tabLst>
            </a:pPr>
            <a:br>
              <a:rPr lang="en-SG" sz="1200" b="1" dirty="0">
                <a:effectLst/>
                <a:latin typeface="Arial" panose="020B0604020202020204" pitchFamily="34" charset="0"/>
                <a:ea typeface="Calibri" panose="020F0502020204030204" pitchFamily="34" charset="0"/>
                <a:cs typeface="Arial" panose="020B0604020202020204" pitchFamily="34" charset="0"/>
              </a:rPr>
            </a:br>
            <a:r>
              <a:rPr lang="en-SG" sz="1200" b="1" dirty="0">
                <a:solidFill>
                  <a:srgbClr val="9E3344"/>
                </a:solidFill>
                <a:effectLst/>
                <a:latin typeface="Arial" panose="020B0604020202020204" pitchFamily="34" charset="0"/>
                <a:ea typeface="Calibri" panose="020F0502020204030204" pitchFamily="34" charset="0"/>
                <a:cs typeface="Arial" panose="020B0604020202020204" pitchFamily="34" charset="0"/>
              </a:rPr>
              <a:t>Technological Advancements (30%)</a:t>
            </a:r>
          </a:p>
        </p:txBody>
      </p:sp>
      <p:sp>
        <p:nvSpPr>
          <p:cNvPr id="7" name="TextBox 6">
            <a:extLst>
              <a:ext uri="{FF2B5EF4-FFF2-40B4-BE49-F238E27FC236}">
                <a16:creationId xmlns:a16="http://schemas.microsoft.com/office/drawing/2014/main" id="{7AF1B77C-C31D-DB90-6AD0-7330D5C5BE27}"/>
              </a:ext>
            </a:extLst>
          </p:cNvPr>
          <p:cNvSpPr txBox="1"/>
          <p:nvPr/>
        </p:nvSpPr>
        <p:spPr>
          <a:xfrm>
            <a:off x="212436" y="2628280"/>
            <a:ext cx="11767128" cy="3785652"/>
          </a:xfrm>
          <a:prstGeom prst="rect">
            <a:avLst/>
          </a:prstGeom>
          <a:noFill/>
          <a:ln w="12700">
            <a:solidFill>
              <a:schemeClr val="tx1"/>
            </a:solidFill>
          </a:ln>
        </p:spPr>
        <p:txBody>
          <a:bodyPr wrap="square">
            <a:spAutoFit/>
          </a:bodyPr>
          <a:lstStyle/>
          <a:p>
            <a:endParaRPr lang="en-SG" sz="1000" dirty="0"/>
          </a:p>
          <a:p>
            <a:endParaRPr lang="en-GB" sz="1000" dirty="0"/>
          </a:p>
          <a:p>
            <a:endParaRPr lang="en-GB" sz="1000" dirty="0"/>
          </a:p>
          <a:p>
            <a:endParaRPr lang="en-GB" sz="1000" dirty="0"/>
          </a:p>
          <a:p>
            <a:endParaRPr lang="en-GB" sz="1000" dirty="0"/>
          </a:p>
          <a:p>
            <a:endParaRPr lang="en-GB" sz="1000" dirty="0"/>
          </a:p>
          <a:p>
            <a:endParaRPr lang="en-GB" sz="1000" dirty="0"/>
          </a:p>
          <a:p>
            <a:endParaRPr lang="en-GB" sz="1000" dirty="0"/>
          </a:p>
          <a:p>
            <a:endParaRPr lang="en-GB" sz="1000" dirty="0"/>
          </a:p>
          <a:p>
            <a:endParaRPr lang="en-GB" sz="1000" dirty="0"/>
          </a:p>
          <a:p>
            <a:endParaRPr lang="en-GB" sz="1000" dirty="0"/>
          </a:p>
          <a:p>
            <a:endParaRPr lang="en-GB" sz="1000" dirty="0"/>
          </a:p>
          <a:p>
            <a:endParaRPr lang="en-GB" sz="1000" dirty="0"/>
          </a:p>
          <a:p>
            <a:endParaRPr lang="en-GB" sz="1000" dirty="0"/>
          </a:p>
          <a:p>
            <a:endParaRPr lang="en-GB" sz="1000" dirty="0"/>
          </a:p>
          <a:p>
            <a:endParaRPr lang="en-GB" sz="1000" dirty="0"/>
          </a:p>
          <a:p>
            <a:endParaRPr lang="en-GB" sz="1000" dirty="0"/>
          </a:p>
          <a:p>
            <a:endParaRPr lang="en-GB" sz="1000" dirty="0"/>
          </a:p>
          <a:p>
            <a:endParaRPr lang="en-GB" sz="1000" dirty="0"/>
          </a:p>
          <a:p>
            <a:endParaRPr lang="en-GB" sz="1000" dirty="0"/>
          </a:p>
          <a:p>
            <a:endParaRPr lang="en-GB" sz="1000" dirty="0"/>
          </a:p>
          <a:p>
            <a:endParaRPr lang="en-GB" sz="1000" dirty="0"/>
          </a:p>
          <a:p>
            <a:endParaRPr lang="en-GB" sz="1000" dirty="0"/>
          </a:p>
          <a:p>
            <a:endParaRPr lang="en-GB" sz="1000" dirty="0"/>
          </a:p>
        </p:txBody>
      </p:sp>
    </p:spTree>
    <p:extLst>
      <p:ext uri="{BB962C8B-B14F-4D97-AF65-F5344CB8AC3E}">
        <p14:creationId xmlns:p14="http://schemas.microsoft.com/office/powerpoint/2010/main" val="228482712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24647F1-5E2C-8CDB-C867-082E627934BB}"/>
            </a:ext>
          </a:extLst>
        </p:cNvPr>
        <p:cNvGrpSpPr/>
        <p:nvPr/>
      </p:nvGrpSpPr>
      <p:grpSpPr>
        <a:xfrm>
          <a:off x="0" y="0"/>
          <a:ext cx="0" cy="0"/>
          <a:chOff x="0" y="0"/>
          <a:chExt cx="0" cy="0"/>
        </a:xfrm>
      </p:grpSpPr>
      <p:sp>
        <p:nvSpPr>
          <p:cNvPr id="6" name="TextBox 5">
            <a:extLst>
              <a:ext uri="{FF2B5EF4-FFF2-40B4-BE49-F238E27FC236}">
                <a16:creationId xmlns:a16="http://schemas.microsoft.com/office/drawing/2014/main" id="{680B8074-ADC1-A153-477C-B96E3E5B9549}"/>
              </a:ext>
            </a:extLst>
          </p:cNvPr>
          <p:cNvSpPr txBox="1"/>
          <p:nvPr/>
        </p:nvSpPr>
        <p:spPr>
          <a:xfrm>
            <a:off x="141412" y="1679668"/>
            <a:ext cx="6096000" cy="909929"/>
          </a:xfrm>
          <a:prstGeom prst="rect">
            <a:avLst/>
          </a:prstGeom>
          <a:noFill/>
        </p:spPr>
        <p:txBody>
          <a:bodyPr wrap="square">
            <a:spAutoFit/>
          </a:bodyPr>
          <a:lstStyle/>
          <a:p>
            <a:pPr marL="171450" indent="-171450">
              <a:buFont typeface="Arial" panose="020B0604020202020204" pitchFamily="34" charset="0"/>
              <a:buChar char="•"/>
            </a:pPr>
            <a:r>
              <a:rPr lang="en-GB" sz="1050" dirty="0">
                <a:latin typeface="Arial" panose="020B0604020202020204" pitchFamily="34" charset="0"/>
                <a:cs typeface="Arial" panose="020B0604020202020204" pitchFamily="34" charset="0"/>
              </a:rPr>
              <a:t>Seamless integration with existing eCommerce platforms and systems.</a:t>
            </a:r>
          </a:p>
          <a:p>
            <a:pPr marL="171450" indent="-171450">
              <a:buFont typeface="Arial" panose="020B0604020202020204" pitchFamily="34" charset="0"/>
              <a:buChar char="•"/>
            </a:pPr>
            <a:r>
              <a:rPr lang="en-GB" sz="1050" dirty="0">
                <a:latin typeface="Arial" panose="020B0604020202020204" pitchFamily="34" charset="0"/>
                <a:cs typeface="Arial" panose="020B0604020202020204" pitchFamily="34" charset="0"/>
              </a:rPr>
              <a:t>Ability to scale to handle increasing traffic, data, and transactions.</a:t>
            </a:r>
          </a:p>
          <a:p>
            <a:pPr marL="171450" indent="-171450">
              <a:buFont typeface="Arial" panose="020B0604020202020204" pitchFamily="34" charset="0"/>
              <a:buChar char="•"/>
            </a:pPr>
            <a:r>
              <a:rPr lang="en-GB" sz="1050" dirty="0">
                <a:latin typeface="Arial" panose="020B0604020202020204" pitchFamily="34" charset="0"/>
                <a:cs typeface="Arial" panose="020B0604020202020204" pitchFamily="34" charset="0"/>
              </a:rPr>
              <a:t>Compatibility and interoperability with other relevant technologies.</a:t>
            </a:r>
            <a:br>
              <a:rPr lang="en-GB" sz="900" dirty="0">
                <a:latin typeface="Arial" panose="020B0604020202020204" pitchFamily="34" charset="0"/>
                <a:cs typeface="Arial" panose="020B0604020202020204" pitchFamily="34" charset="0"/>
              </a:rPr>
            </a:br>
            <a:endParaRPr lang="en-SG" sz="900" b="1" dirty="0">
              <a:effectLst/>
              <a:latin typeface="Arial" panose="020B0604020202020204" pitchFamily="34" charset="0"/>
              <a:ea typeface="Calibri" panose="020F0502020204030204" pitchFamily="34" charset="0"/>
              <a:cs typeface="Arial" panose="020B0604020202020204" pitchFamily="34" charset="0"/>
            </a:endParaRPr>
          </a:p>
          <a:p>
            <a:pPr>
              <a:lnSpc>
                <a:spcPct val="115000"/>
              </a:lnSpc>
              <a:spcAft>
                <a:spcPts val="1000"/>
              </a:spcAft>
              <a:tabLst>
                <a:tab pos="2096770" algn="l"/>
              </a:tabLst>
            </a:pPr>
            <a:r>
              <a:rPr lang="en-SG" sz="1200" b="1" dirty="0">
                <a:solidFill>
                  <a:srgbClr val="9E3344"/>
                </a:solidFill>
                <a:effectLst/>
                <a:latin typeface="Arial" panose="020B0604020202020204" pitchFamily="34" charset="0"/>
                <a:ea typeface="Calibri" panose="020F0502020204030204" pitchFamily="34" charset="0"/>
                <a:cs typeface="Arial" panose="020B0604020202020204" pitchFamily="34" charset="0"/>
              </a:rPr>
              <a:t>Integration &amp; Scalability (20%)</a:t>
            </a:r>
          </a:p>
        </p:txBody>
      </p:sp>
      <p:sp>
        <p:nvSpPr>
          <p:cNvPr id="7" name="TextBox 6">
            <a:extLst>
              <a:ext uri="{FF2B5EF4-FFF2-40B4-BE49-F238E27FC236}">
                <a16:creationId xmlns:a16="http://schemas.microsoft.com/office/drawing/2014/main" id="{2C26AC3A-73C8-BD65-AB24-D64ADDDD6EF0}"/>
              </a:ext>
            </a:extLst>
          </p:cNvPr>
          <p:cNvSpPr txBox="1"/>
          <p:nvPr/>
        </p:nvSpPr>
        <p:spPr>
          <a:xfrm>
            <a:off x="212437" y="2589597"/>
            <a:ext cx="11688618" cy="3939540"/>
          </a:xfrm>
          <a:prstGeom prst="rect">
            <a:avLst/>
          </a:prstGeom>
          <a:noFill/>
          <a:ln w="12700">
            <a:solidFill>
              <a:schemeClr val="tx1"/>
            </a:solidFill>
          </a:ln>
        </p:spPr>
        <p:txBody>
          <a:bodyPr wrap="square">
            <a:spAutoFit/>
          </a:bodyPr>
          <a:lstStyle/>
          <a:p>
            <a:endParaRPr lang="en-SG" sz="1000" dirty="0"/>
          </a:p>
          <a:p>
            <a:endParaRPr lang="en-GB" sz="1000" dirty="0"/>
          </a:p>
          <a:p>
            <a:endParaRPr lang="en-GB" sz="1000" dirty="0"/>
          </a:p>
          <a:p>
            <a:endParaRPr lang="en-GB" sz="1000" dirty="0"/>
          </a:p>
          <a:p>
            <a:endParaRPr lang="en-GB" sz="1000" dirty="0"/>
          </a:p>
          <a:p>
            <a:endParaRPr lang="en-GB" sz="1000" dirty="0"/>
          </a:p>
          <a:p>
            <a:endParaRPr lang="en-GB" sz="1000" dirty="0"/>
          </a:p>
          <a:p>
            <a:endParaRPr lang="en-GB" sz="1000" dirty="0"/>
          </a:p>
          <a:p>
            <a:endParaRPr lang="en-GB" sz="1000" dirty="0"/>
          </a:p>
          <a:p>
            <a:endParaRPr lang="en-GB" sz="1000" dirty="0"/>
          </a:p>
          <a:p>
            <a:endParaRPr lang="en-GB" sz="1000" dirty="0"/>
          </a:p>
          <a:p>
            <a:endParaRPr lang="en-GB" sz="1000" dirty="0"/>
          </a:p>
          <a:p>
            <a:endParaRPr lang="en-GB" sz="1000" dirty="0"/>
          </a:p>
          <a:p>
            <a:endParaRPr lang="en-GB" sz="1000" dirty="0"/>
          </a:p>
          <a:p>
            <a:endParaRPr lang="en-GB" sz="1000" dirty="0"/>
          </a:p>
          <a:p>
            <a:endParaRPr lang="en-GB" sz="1000" dirty="0"/>
          </a:p>
          <a:p>
            <a:endParaRPr lang="en-GB" sz="1000" dirty="0"/>
          </a:p>
          <a:p>
            <a:endParaRPr lang="en-GB" sz="1000" dirty="0"/>
          </a:p>
          <a:p>
            <a:endParaRPr lang="en-GB" sz="1000" dirty="0"/>
          </a:p>
          <a:p>
            <a:endParaRPr lang="en-GB" sz="1000" dirty="0"/>
          </a:p>
          <a:p>
            <a:endParaRPr lang="en-GB" sz="1000" dirty="0"/>
          </a:p>
          <a:p>
            <a:endParaRPr lang="en-GB" sz="1000" dirty="0"/>
          </a:p>
          <a:p>
            <a:endParaRPr lang="en-GB" sz="1000" dirty="0"/>
          </a:p>
          <a:p>
            <a:endParaRPr lang="en-GB" sz="1000" dirty="0"/>
          </a:p>
          <a:p>
            <a:endParaRPr lang="en-GB" sz="1000" dirty="0"/>
          </a:p>
        </p:txBody>
      </p:sp>
    </p:spTree>
    <p:extLst>
      <p:ext uri="{BB962C8B-B14F-4D97-AF65-F5344CB8AC3E}">
        <p14:creationId xmlns:p14="http://schemas.microsoft.com/office/powerpoint/2010/main" val="295105568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EE778AD-C398-7B28-F62B-4D317B2A6C43}"/>
            </a:ext>
          </a:extLst>
        </p:cNvPr>
        <p:cNvGrpSpPr/>
        <p:nvPr/>
      </p:nvGrpSpPr>
      <p:grpSpPr>
        <a:xfrm>
          <a:off x="0" y="0"/>
          <a:ext cx="0" cy="0"/>
          <a:chOff x="0" y="0"/>
          <a:chExt cx="0" cy="0"/>
        </a:xfrm>
      </p:grpSpPr>
      <p:sp>
        <p:nvSpPr>
          <p:cNvPr id="6" name="TextBox 5">
            <a:extLst>
              <a:ext uri="{FF2B5EF4-FFF2-40B4-BE49-F238E27FC236}">
                <a16:creationId xmlns:a16="http://schemas.microsoft.com/office/drawing/2014/main" id="{CBD65790-7FE8-50EA-1A53-172C8EFE24F7}"/>
              </a:ext>
            </a:extLst>
          </p:cNvPr>
          <p:cNvSpPr txBox="1"/>
          <p:nvPr/>
        </p:nvSpPr>
        <p:spPr>
          <a:xfrm>
            <a:off x="253998" y="1658313"/>
            <a:ext cx="11693237" cy="956096"/>
          </a:xfrm>
          <a:prstGeom prst="rect">
            <a:avLst/>
          </a:prstGeom>
          <a:noFill/>
        </p:spPr>
        <p:txBody>
          <a:bodyPr wrap="square">
            <a:spAutoFit/>
          </a:bodyPr>
          <a:lstStyle/>
          <a:p>
            <a:pPr marL="171450" indent="-171450">
              <a:buFont typeface="Arial" panose="020B0604020202020204" pitchFamily="34" charset="0"/>
              <a:buChar char="•"/>
              <a:tabLst>
                <a:tab pos="2096770" algn="l"/>
              </a:tabLst>
            </a:pPr>
            <a:r>
              <a:rPr lang="en-GB" sz="1050" dirty="0">
                <a:effectLst/>
                <a:latin typeface="Arial" panose="020B0604020202020204" pitchFamily="34" charset="0"/>
                <a:ea typeface="Calibri" panose="020F0502020204030204" pitchFamily="34" charset="0"/>
                <a:cs typeface="Arial" panose="020B0604020202020204" pitchFamily="34" charset="0"/>
              </a:rPr>
              <a:t>Enhancement of the user experience through technology (e.g., personalised recommendations, streamlined checkout processes).</a:t>
            </a:r>
          </a:p>
          <a:p>
            <a:pPr marL="171450" indent="-171450">
              <a:buFont typeface="Arial" panose="020B0604020202020204" pitchFamily="34" charset="0"/>
              <a:buChar char="•"/>
              <a:tabLst>
                <a:tab pos="2096770" algn="l"/>
              </a:tabLst>
            </a:pPr>
            <a:r>
              <a:rPr lang="en-GB" sz="1050" dirty="0">
                <a:effectLst/>
                <a:latin typeface="Arial" panose="020B0604020202020204" pitchFamily="34" charset="0"/>
                <a:ea typeface="Calibri" panose="020F0502020204030204" pitchFamily="34" charset="0"/>
                <a:cs typeface="Arial" panose="020B0604020202020204" pitchFamily="34" charset="0"/>
              </a:rPr>
              <a:t>Accessibility for users with diverse needs.</a:t>
            </a:r>
          </a:p>
          <a:p>
            <a:pPr marL="171450" indent="-171450">
              <a:buFont typeface="Arial" panose="020B0604020202020204" pitchFamily="34" charset="0"/>
              <a:buChar char="•"/>
              <a:tabLst>
                <a:tab pos="2096770" algn="l"/>
              </a:tabLst>
            </a:pPr>
            <a:r>
              <a:rPr lang="en-GB" sz="1050" dirty="0">
                <a:effectLst/>
                <a:latin typeface="Arial" panose="020B0604020202020204" pitchFamily="34" charset="0"/>
                <a:ea typeface="Calibri" panose="020F0502020204030204" pitchFamily="34" charset="0"/>
                <a:cs typeface="Arial" panose="020B0604020202020204" pitchFamily="34" charset="0"/>
              </a:rPr>
              <a:t>Intuitive and user-friendly interface.</a:t>
            </a:r>
            <a:br>
              <a:rPr lang="en-GB" sz="1200" dirty="0">
                <a:effectLst/>
                <a:latin typeface="Arial" panose="020B0604020202020204" pitchFamily="34" charset="0"/>
                <a:ea typeface="Calibri" panose="020F0502020204030204" pitchFamily="34" charset="0"/>
                <a:cs typeface="Arial" panose="020B0604020202020204" pitchFamily="34" charset="0"/>
              </a:rPr>
            </a:br>
            <a:endParaRPr lang="en-SG" sz="1200" b="1" dirty="0">
              <a:latin typeface="Arial" panose="020B0604020202020204" pitchFamily="34" charset="0"/>
              <a:ea typeface="Calibri" panose="020F0502020204030204" pitchFamily="34" charset="0"/>
              <a:cs typeface="Arial" panose="020B0604020202020204" pitchFamily="34" charset="0"/>
            </a:endParaRPr>
          </a:p>
          <a:p>
            <a:pPr>
              <a:lnSpc>
                <a:spcPct val="115000"/>
              </a:lnSpc>
              <a:spcAft>
                <a:spcPts val="1000"/>
              </a:spcAft>
              <a:tabLst>
                <a:tab pos="2096770" algn="l"/>
              </a:tabLst>
            </a:pPr>
            <a:r>
              <a:rPr lang="en-SG" sz="1200" b="1" dirty="0">
                <a:solidFill>
                  <a:srgbClr val="9E3344"/>
                </a:solidFill>
                <a:effectLst/>
                <a:latin typeface="Arial" panose="020B0604020202020204" pitchFamily="34" charset="0"/>
                <a:ea typeface="Calibri" panose="020F0502020204030204" pitchFamily="34" charset="0"/>
                <a:cs typeface="Arial" panose="020B0604020202020204" pitchFamily="34" charset="0"/>
              </a:rPr>
              <a:t>User Experience &amp; Accessibility (10%)</a:t>
            </a:r>
          </a:p>
        </p:txBody>
      </p:sp>
      <p:sp>
        <p:nvSpPr>
          <p:cNvPr id="7" name="TextBox 6">
            <a:extLst>
              <a:ext uri="{FF2B5EF4-FFF2-40B4-BE49-F238E27FC236}">
                <a16:creationId xmlns:a16="http://schemas.microsoft.com/office/drawing/2014/main" id="{F5AC15BD-C62E-CD15-B79A-E070264417FD}"/>
              </a:ext>
            </a:extLst>
          </p:cNvPr>
          <p:cNvSpPr txBox="1"/>
          <p:nvPr/>
        </p:nvSpPr>
        <p:spPr>
          <a:xfrm>
            <a:off x="253998" y="2628274"/>
            <a:ext cx="11610109" cy="3785652"/>
          </a:xfrm>
          <a:prstGeom prst="rect">
            <a:avLst/>
          </a:prstGeom>
          <a:noFill/>
          <a:ln w="12700">
            <a:solidFill>
              <a:schemeClr val="tx1"/>
            </a:solidFill>
          </a:ln>
        </p:spPr>
        <p:txBody>
          <a:bodyPr wrap="square">
            <a:spAutoFit/>
          </a:bodyPr>
          <a:lstStyle/>
          <a:p>
            <a:endParaRPr lang="en-SG" sz="1000" dirty="0"/>
          </a:p>
          <a:p>
            <a:endParaRPr lang="en-GB" sz="1000" dirty="0"/>
          </a:p>
          <a:p>
            <a:endParaRPr lang="en-GB" sz="1000" dirty="0"/>
          </a:p>
          <a:p>
            <a:endParaRPr lang="en-GB" sz="1000" dirty="0"/>
          </a:p>
          <a:p>
            <a:endParaRPr lang="en-GB" sz="1000" dirty="0"/>
          </a:p>
          <a:p>
            <a:endParaRPr lang="en-GB" sz="1000" dirty="0"/>
          </a:p>
          <a:p>
            <a:endParaRPr lang="en-GB" sz="1000" dirty="0"/>
          </a:p>
          <a:p>
            <a:endParaRPr lang="en-GB" sz="1000" dirty="0"/>
          </a:p>
          <a:p>
            <a:endParaRPr lang="en-GB" sz="1000" dirty="0"/>
          </a:p>
          <a:p>
            <a:endParaRPr lang="en-GB" sz="1000" dirty="0"/>
          </a:p>
          <a:p>
            <a:endParaRPr lang="en-GB" sz="1000" dirty="0"/>
          </a:p>
          <a:p>
            <a:endParaRPr lang="en-GB" sz="1000" dirty="0"/>
          </a:p>
          <a:p>
            <a:endParaRPr lang="en-GB" sz="1000" dirty="0"/>
          </a:p>
          <a:p>
            <a:endParaRPr lang="en-GB" sz="1000" dirty="0"/>
          </a:p>
          <a:p>
            <a:endParaRPr lang="en-GB" sz="1000" dirty="0"/>
          </a:p>
          <a:p>
            <a:endParaRPr lang="en-GB" sz="1000" dirty="0"/>
          </a:p>
          <a:p>
            <a:endParaRPr lang="en-GB" sz="1000" dirty="0"/>
          </a:p>
          <a:p>
            <a:endParaRPr lang="en-GB" sz="1000" dirty="0"/>
          </a:p>
          <a:p>
            <a:endParaRPr lang="en-GB" sz="1000" dirty="0"/>
          </a:p>
          <a:p>
            <a:endParaRPr lang="en-GB" sz="1000" dirty="0"/>
          </a:p>
          <a:p>
            <a:endParaRPr lang="en-GB" sz="1000" dirty="0"/>
          </a:p>
          <a:p>
            <a:endParaRPr lang="en-GB" sz="1000" dirty="0"/>
          </a:p>
          <a:p>
            <a:endParaRPr lang="en-GB" sz="1000" dirty="0"/>
          </a:p>
          <a:p>
            <a:endParaRPr lang="en-GB" sz="1000" dirty="0"/>
          </a:p>
        </p:txBody>
      </p:sp>
    </p:spTree>
    <p:extLst>
      <p:ext uri="{BB962C8B-B14F-4D97-AF65-F5344CB8AC3E}">
        <p14:creationId xmlns:p14="http://schemas.microsoft.com/office/powerpoint/2010/main" val="274516235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BEC407C3-36F0-E091-C36D-19F8B6704312}"/>
              </a:ext>
            </a:extLst>
          </p:cNvPr>
          <p:cNvSpPr/>
          <p:nvPr/>
        </p:nvSpPr>
        <p:spPr>
          <a:xfrm>
            <a:off x="304800" y="1995055"/>
            <a:ext cx="11582400" cy="4177147"/>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endParaRPr lang="en-SG" sz="2400"/>
          </a:p>
        </p:txBody>
      </p:sp>
      <p:sp>
        <p:nvSpPr>
          <p:cNvPr id="3" name="TextBox 2"/>
          <p:cNvSpPr txBox="1"/>
          <p:nvPr/>
        </p:nvSpPr>
        <p:spPr>
          <a:xfrm>
            <a:off x="508000" y="2798723"/>
            <a:ext cx="11176000" cy="2185214"/>
          </a:xfrm>
          <a:prstGeom prst="rect">
            <a:avLst/>
          </a:prstGeom>
          <a:noFill/>
        </p:spPr>
        <p:txBody>
          <a:bodyPr wrap="square" rtlCol="0">
            <a:spAutoFit/>
          </a:bodyPr>
          <a:lstStyle/>
          <a:p>
            <a:r>
              <a:rPr lang="en-US" sz="1600" b="1" dirty="0">
                <a:latin typeface="Arial" panose="020B0604020202020204" pitchFamily="34" charset="0"/>
                <a:cs typeface="Arial" panose="020B0604020202020204" pitchFamily="34" charset="0"/>
              </a:rPr>
              <a:t>DECLARATION </a:t>
            </a:r>
          </a:p>
          <a:p>
            <a:r>
              <a:rPr lang="en-US" sz="1600" b="1" dirty="0">
                <a:latin typeface="Arial" panose="020B0604020202020204" pitchFamily="34" charset="0"/>
                <a:cs typeface="Arial" panose="020B0604020202020204" pitchFamily="34" charset="0"/>
              </a:rPr>
              <a:t> </a:t>
            </a:r>
          </a:p>
          <a:p>
            <a:r>
              <a:rPr lang="en-US" sz="1600" b="1" dirty="0">
                <a:latin typeface="Arial" panose="020B0604020202020204" pitchFamily="34" charset="0"/>
                <a:cs typeface="Arial" panose="020B0604020202020204" pitchFamily="34" charset="0"/>
                <a:sym typeface="Wingdings 2"/>
              </a:rPr>
              <a:t></a:t>
            </a:r>
            <a:r>
              <a:rPr lang="en-US" sz="1600" dirty="0">
                <a:latin typeface="Arial" panose="020B0604020202020204" pitchFamily="34" charset="0"/>
                <a:cs typeface="Arial" panose="020B0604020202020204" pitchFamily="34" charset="0"/>
              </a:rPr>
              <a:t> I agree to the terms and conditions and declare that this entry form is eligible for entry. I confirm all facts and figures contained within are accurate and true. I will be available should the judging panel wish to clarify any information within this entry form.</a:t>
            </a:r>
          </a:p>
          <a:p>
            <a:endParaRPr lang="en-AU" sz="1600" b="1" dirty="0">
              <a:latin typeface="Arial" panose="020B0604020202020204" pitchFamily="34" charset="0"/>
              <a:cs typeface="Arial" panose="020B0604020202020204" pitchFamily="34" charset="0"/>
            </a:endParaRPr>
          </a:p>
          <a:p>
            <a:pPr algn="ctr"/>
            <a:r>
              <a:rPr lang="en-AU" sz="1600" b="1" dirty="0">
                <a:latin typeface="Arial" panose="020B0604020202020204" pitchFamily="34" charset="0"/>
                <a:cs typeface="Arial" panose="020B0604020202020204" pitchFamily="34" charset="0"/>
              </a:rPr>
              <a:t>-THE END- </a:t>
            </a:r>
            <a:endParaRPr lang="en-US" sz="1600" b="1" dirty="0">
              <a:latin typeface="Arial" panose="020B0604020202020204" pitchFamily="34" charset="0"/>
              <a:cs typeface="Arial" panose="020B0604020202020204" pitchFamily="34" charset="0"/>
            </a:endParaRPr>
          </a:p>
          <a:p>
            <a:endParaRPr lang="en-SG" sz="24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83710540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149</TotalTime>
  <Words>749</Words>
  <Application>Microsoft Office PowerPoint</Application>
  <PresentationFormat>Widescreen</PresentationFormat>
  <Paragraphs>127</Paragraphs>
  <Slides>8</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8</vt:i4>
      </vt:variant>
    </vt:vector>
  </HeadingPairs>
  <TitlesOfParts>
    <vt:vector size="14" baseType="lpstr">
      <vt:lpstr>Helvetica CE 55 Roman</vt:lpstr>
      <vt:lpstr>Arial</vt:lpstr>
      <vt:lpstr>Calibri</vt:lpstr>
      <vt:lpstr>Calibri Light</vt:lpstr>
      <vt:lpstr>Helvetica Neue CE 55 Roman</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University at Buffalo</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Nadira Putri</dc:creator>
  <cp:lastModifiedBy>Joleen Quek</cp:lastModifiedBy>
  <cp:revision>13</cp:revision>
  <dcterms:created xsi:type="dcterms:W3CDTF">2023-04-17T03:38:26Z</dcterms:created>
  <dcterms:modified xsi:type="dcterms:W3CDTF">2026-02-03T08:21:02Z</dcterms:modified>
</cp:coreProperties>
</file>